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9260800" cy="40233600"/>
  <p:notesSz cx="6662738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4">
          <p15:clr>
            <a:srgbClr val="A4A3A4"/>
          </p15:clr>
        </p15:guide>
        <p15:guide id="2" pos="6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00FF00"/>
    <a:srgbClr val="FF9900"/>
    <a:srgbClr val="990000"/>
    <a:srgbClr val="009900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668" autoAdjust="0"/>
  </p:normalViewPr>
  <p:slideViewPr>
    <p:cSldViewPr snapToGrid="0">
      <p:cViewPr>
        <p:scale>
          <a:sx n="33" d="100"/>
          <a:sy n="33" d="100"/>
        </p:scale>
        <p:origin x="1262" y="19"/>
      </p:cViewPr>
      <p:guideLst>
        <p:guide orient="horz" pos="3564"/>
        <p:guide pos="6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70"/>
    </p:cViewPr>
  </p:sorterViewPr>
  <p:notesViewPr>
    <p:cSldViewPr snapToGrid="0">
      <p:cViewPr varScale="1">
        <p:scale>
          <a:sx n="49" d="100"/>
          <a:sy n="49" d="100"/>
        </p:scale>
        <p:origin x="-2046" y="-90"/>
      </p:cViewPr>
      <p:guideLst>
        <p:guide orient="horz" pos="3121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pil ÇELİK TOKER" userId="98e3ced9-9c3c-40bd-a1d9-329b77a409e9" providerId="ADAL" clId="{816A6A3D-18B5-4F23-9E89-687D8DA2AEC5}"/>
    <pc:docChg chg="modSld">
      <pc:chgData name="Serpil ÇELİK TOKER" userId="98e3ced9-9c3c-40bd-a1d9-329b77a409e9" providerId="ADAL" clId="{816A6A3D-18B5-4F23-9E89-687D8DA2AEC5}" dt="2023-10-26T08:29:32.697" v="8" actId="20577"/>
      <pc:docMkLst>
        <pc:docMk/>
      </pc:docMkLst>
      <pc:sldChg chg="modSp mod">
        <pc:chgData name="Serpil ÇELİK TOKER" userId="98e3ced9-9c3c-40bd-a1d9-329b77a409e9" providerId="ADAL" clId="{816A6A3D-18B5-4F23-9E89-687D8DA2AEC5}" dt="2023-10-26T08:29:32.697" v="8" actId="20577"/>
        <pc:sldMkLst>
          <pc:docMk/>
          <pc:sldMk cId="0" sldId="256"/>
        </pc:sldMkLst>
        <pc:spChg chg="mod">
          <ac:chgData name="Serpil ÇELİK TOKER" userId="98e3ced9-9c3c-40bd-a1d9-329b77a409e9" providerId="ADAL" clId="{816A6A3D-18B5-4F23-9E89-687D8DA2AEC5}" dt="2023-10-26T08:29:32.697" v="8" actId="20577"/>
          <ac:spMkLst>
            <pc:docMk/>
            <pc:sldMk cId="0" sldId="256"/>
            <ac:spMk id="3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t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defTabSz="177800">
              <a:defRPr sz="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027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7794" tIns="8897" rIns="17794" bIns="8897" numCol="1" anchor="b" anchorCtr="0" compatLnSpc="1">
            <a:prstTxWarp prst="textNoShape">
              <a:avLst/>
            </a:prstTxWarp>
          </a:bodyPr>
          <a:lstStyle>
            <a:lvl1pPr algn="r" defTabSz="177800">
              <a:defRPr sz="200"/>
            </a:lvl1pPr>
          </a:lstStyle>
          <a:p>
            <a:pPr>
              <a:defRPr/>
            </a:pPr>
            <a:fld id="{4D0D157B-8205-4E87-BF3E-AF8C05D80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39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95488" y="762000"/>
            <a:ext cx="27146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487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372600"/>
            <a:ext cx="281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311E3B-5C98-491A-86A1-0132DB4F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64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7DB0A-4EBB-4792-AABB-B8082FAA78A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58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792" y="12498785"/>
            <a:ext cx="24871218" cy="862429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582" y="22799478"/>
            <a:ext cx="20481636" cy="102810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214774" y="1610916"/>
            <a:ext cx="6583218" cy="3432909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2810" y="1610916"/>
            <a:ext cx="19641127" cy="343290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810" y="9388277"/>
            <a:ext cx="26335182" cy="265517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25853231"/>
            <a:ext cx="24871218" cy="7991277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0" y="17052131"/>
            <a:ext cx="24871218" cy="88011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2810" y="9388277"/>
            <a:ext cx="13112172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85818" y="9388277"/>
            <a:ext cx="13112173" cy="2655173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2810" y="9006285"/>
            <a:ext cx="12928600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810" y="12758540"/>
            <a:ext cx="12928600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3619" y="9006285"/>
            <a:ext cx="12934373" cy="3752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3619" y="12758540"/>
            <a:ext cx="12934373" cy="2318146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10916"/>
            <a:ext cx="26335182" cy="6705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10" y="1602185"/>
            <a:ext cx="9626600" cy="681692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391" y="1602185"/>
            <a:ext cx="16357600" cy="3433782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2810" y="8419109"/>
            <a:ext cx="9626600" cy="27520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782" y="28162647"/>
            <a:ext cx="17556018" cy="332660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782" y="3595093"/>
            <a:ext cx="17556018" cy="241397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782" y="31489254"/>
            <a:ext cx="17556018" cy="4721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2pPr>
      <a:lvl3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3pPr>
      <a:lvl4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4pPr>
      <a:lvl5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5pPr>
      <a:lvl6pPr marL="4572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6pPr>
      <a:lvl7pPr marL="9144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7pPr>
      <a:lvl8pPr marL="13716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8pPr>
      <a:lvl9pPr marL="1828800"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2"/>
          </a:solidFill>
          <a:latin typeface="Times New Roman" pitchFamily="18" charset="0"/>
        </a:defRPr>
      </a:lvl9pPr>
    </p:titleStyle>
    <p:bodyStyle>
      <a:lvl1pPr marL="1489075" indent="-14890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3900">
          <a:solidFill>
            <a:schemeClr val="tx1"/>
          </a:solidFill>
          <a:latin typeface="+mn-lt"/>
          <a:ea typeface="+mn-ea"/>
          <a:cs typeface="+mn-cs"/>
        </a:defRPr>
      </a:lvl1pPr>
      <a:lvl2pPr marL="3225800" indent="-1239838" algn="l" defTabSz="3970338" rtl="0" eaLnBrk="0" fontAlgn="base" hangingPunct="0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</a:defRPr>
      </a:lvl2pPr>
      <a:lvl3pPr marL="4964113" indent="-993775" algn="l" defTabSz="3970338" rtl="0" eaLnBrk="0" fontAlgn="base" hangingPunct="0">
        <a:spcBef>
          <a:spcPct val="20000"/>
        </a:spcBef>
        <a:spcAft>
          <a:spcPct val="0"/>
        </a:spcAft>
        <a:buChar char="•"/>
        <a:defRPr sz="10400">
          <a:solidFill>
            <a:schemeClr val="tx1"/>
          </a:solidFill>
          <a:latin typeface="+mn-lt"/>
        </a:defRPr>
      </a:lvl3pPr>
      <a:lvl4pPr marL="6950075" indent="-993775" algn="l" defTabSz="3970338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</a:defRPr>
      </a:lvl4pPr>
      <a:lvl5pPr marL="89344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5pPr>
      <a:lvl6pPr marL="93916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488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3060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63250" indent="-992188" algn="l" defTabSz="3970338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65"/>
          <p:cNvSpPr txBox="1">
            <a:spLocks noChangeArrowheads="1"/>
          </p:cNvSpPr>
          <p:nvPr/>
        </p:nvSpPr>
        <p:spPr bwMode="auto">
          <a:xfrm>
            <a:off x="6741134" y="742073"/>
            <a:ext cx="161655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5400" b="1" dirty="0">
                <a:solidFill>
                  <a:srgbClr val="000066"/>
                </a:solidFill>
                <a:latin typeface="+mj-lt"/>
                <a:cs typeface="Calibri" panose="020F0502020204030204" pitchFamily="34" charset="0"/>
              </a:rPr>
              <a:t>Tezin Türkçe Başlığı</a:t>
            </a:r>
          </a:p>
          <a:p>
            <a:pPr algn="ctr"/>
            <a:r>
              <a:rPr lang="tr-TR" sz="5400" b="1" dirty="0">
                <a:solidFill>
                  <a:srgbClr val="000066"/>
                </a:solidFill>
                <a:latin typeface="+mj-lt"/>
                <a:cs typeface="Calibri" panose="020F0502020204030204" pitchFamily="34" charset="0"/>
              </a:rPr>
              <a:t>(</a:t>
            </a:r>
            <a:r>
              <a:rPr lang="tr-TR" sz="5400" b="1" dirty="0">
                <a:solidFill>
                  <a:srgbClr val="000066"/>
                </a:solidFill>
                <a:cs typeface="Calibri" panose="020F0502020204030204" pitchFamily="34" charset="0"/>
              </a:rPr>
              <a:t>Tezin İngilizce Başlığı</a:t>
            </a:r>
            <a:r>
              <a:rPr lang="tr-TR" sz="5400" b="1" dirty="0">
                <a:solidFill>
                  <a:srgbClr val="000066"/>
                </a:solidFill>
                <a:latin typeface="+mj-lt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028" name="Rectangle 763"/>
          <p:cNvSpPr>
            <a:spLocks noChangeArrowheads="1"/>
          </p:cNvSpPr>
          <p:nvPr/>
        </p:nvSpPr>
        <p:spPr bwMode="auto">
          <a:xfrm>
            <a:off x="1325685" y="7548890"/>
            <a:ext cx="11587162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Özet/</a:t>
            </a:r>
            <a:r>
              <a:rPr lang="tr-TR" sz="3200" b="1" dirty="0" err="1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Abstract</a:t>
            </a:r>
            <a:endParaRPr lang="en-US" sz="3200" b="1" dirty="0">
              <a:solidFill>
                <a:schemeClr val="tx2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30" name="Text Box 1544"/>
          <p:cNvSpPr txBox="1">
            <a:spLocks noChangeArrowheads="1"/>
          </p:cNvSpPr>
          <p:nvPr/>
        </p:nvSpPr>
        <p:spPr bwMode="auto">
          <a:xfrm>
            <a:off x="1480755" y="9122377"/>
            <a:ext cx="113959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Özet kısmında  projenin içeriği kısaca anlatılmalıdır. En az 100, en çok 300 karakter kullanılmalı ve 24 puntoda yazılmalıdır.</a:t>
            </a:r>
            <a:endParaRPr lang="en-US" sz="2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33" name="Rectangle 763"/>
          <p:cNvSpPr>
            <a:spLocks noChangeArrowheads="1"/>
          </p:cNvSpPr>
          <p:nvPr/>
        </p:nvSpPr>
        <p:spPr bwMode="auto">
          <a:xfrm>
            <a:off x="1339796" y="20233961"/>
            <a:ext cx="11693525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Materyal – Metot</a:t>
            </a:r>
            <a:endParaRPr lang="en-US" sz="3200" b="1" dirty="0">
              <a:solidFill>
                <a:schemeClr val="tx2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34" name="Rectangle 763"/>
          <p:cNvSpPr>
            <a:spLocks noChangeArrowheads="1"/>
          </p:cNvSpPr>
          <p:nvPr/>
        </p:nvSpPr>
        <p:spPr bwMode="auto">
          <a:xfrm>
            <a:off x="16348568" y="7677314"/>
            <a:ext cx="11644313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latin typeface="+mj-lt"/>
                <a:cs typeface="Calibri" panose="020F0502020204030204" pitchFamily="34" charset="0"/>
              </a:rPr>
              <a:t>Araştırma Bulguları Tartışma</a:t>
            </a:r>
            <a:endParaRPr lang="en-US" sz="3200" b="1" dirty="0">
              <a:solidFill>
                <a:schemeClr val="tx2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38" name="Text Box 1544"/>
          <p:cNvSpPr txBox="1">
            <a:spLocks noChangeArrowheads="1"/>
          </p:cNvSpPr>
          <p:nvPr/>
        </p:nvSpPr>
        <p:spPr bwMode="auto">
          <a:xfrm>
            <a:off x="16390718" y="9546196"/>
            <a:ext cx="112567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Projenin bölümleri çizelgeleri, denklemler ve çizimleri içerebilir. Metinden çok görsel materyaller kullanılmalıdır.</a:t>
            </a:r>
          </a:p>
        </p:txBody>
      </p:sp>
      <p:sp>
        <p:nvSpPr>
          <p:cNvPr id="1042" name="TextBox 165"/>
          <p:cNvSpPr txBox="1">
            <a:spLocks noChangeArrowheads="1"/>
          </p:cNvSpPr>
          <p:nvPr/>
        </p:nvSpPr>
        <p:spPr bwMode="auto">
          <a:xfrm>
            <a:off x="10250324" y="30240506"/>
            <a:ext cx="14795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(1)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3" name="TextBox 166"/>
          <p:cNvSpPr txBox="1">
            <a:spLocks noChangeArrowheads="1"/>
          </p:cNvSpPr>
          <p:nvPr/>
        </p:nvSpPr>
        <p:spPr bwMode="auto">
          <a:xfrm>
            <a:off x="3695433" y="33059311"/>
            <a:ext cx="5153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b="1" dirty="0">
                <a:latin typeface="+mj-lt"/>
                <a:cs typeface="Calibri" panose="020F0502020204030204" pitchFamily="34" charset="0"/>
              </a:rPr>
              <a:t>Şekil 1.</a:t>
            </a:r>
            <a:r>
              <a:rPr lang="tr-TR" dirty="0">
                <a:latin typeface="+mj-lt"/>
                <a:cs typeface="Calibri" panose="020F0502020204030204" pitchFamily="34" charset="0"/>
              </a:rPr>
              <a:t>   Şeklin Başlığı</a:t>
            </a:r>
            <a:endParaRPr lang="en-US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046" name="Rectangle 763"/>
          <p:cNvSpPr>
            <a:spLocks noChangeArrowheads="1"/>
          </p:cNvSpPr>
          <p:nvPr/>
        </p:nvSpPr>
        <p:spPr bwMode="auto">
          <a:xfrm>
            <a:off x="16269850" y="31995134"/>
            <a:ext cx="11639550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Referanslar</a:t>
            </a:r>
            <a:r>
              <a:rPr lang="tr-TR" sz="32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2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96302" y="21064155"/>
            <a:ext cx="6506443" cy="4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70607"/>
              </p:ext>
            </p:extLst>
          </p:nvPr>
        </p:nvGraphicFramePr>
        <p:xfrm>
          <a:off x="2690352" y="27166401"/>
          <a:ext cx="5419794" cy="121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8000" imgH="685800" progId="Equation.3">
                  <p:embed/>
                </p:oleObj>
              </mc:Choice>
              <mc:Fallback>
                <p:oleObj name="Equation" r:id="rId4" imgW="3048000" imgH="6858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352" y="27166401"/>
                        <a:ext cx="5419794" cy="121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763"/>
          <p:cNvSpPr>
            <a:spLocks noChangeArrowheads="1"/>
          </p:cNvSpPr>
          <p:nvPr/>
        </p:nvSpPr>
        <p:spPr bwMode="auto">
          <a:xfrm>
            <a:off x="16304556" y="18682521"/>
            <a:ext cx="11639550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latin typeface="+mj-lt"/>
                <a:cs typeface="Calibri" panose="020F0502020204030204" pitchFamily="34" charset="0"/>
              </a:rPr>
              <a:t>Sonuç ve Öneriler</a:t>
            </a:r>
            <a:endParaRPr lang="en-US" sz="3200" b="1" dirty="0">
              <a:solidFill>
                <a:schemeClr val="tx2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9" name="Text Box 1544"/>
          <p:cNvSpPr txBox="1">
            <a:spLocks noChangeArrowheads="1"/>
          </p:cNvSpPr>
          <p:nvPr/>
        </p:nvSpPr>
        <p:spPr bwMode="auto">
          <a:xfrm>
            <a:off x="16390719" y="20153369"/>
            <a:ext cx="11256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  <a:cs typeface="Calibri" panose="020F0502020204030204" pitchFamily="34" charset="0"/>
              </a:rPr>
              <a:t>Projenin  fotoğraf çıktısı, tablo, grafik ile desteklenmelidir.</a:t>
            </a:r>
          </a:p>
        </p:txBody>
      </p:sp>
      <p:pic>
        <p:nvPicPr>
          <p:cNvPr id="35" name="Picture 1"/>
          <p:cNvPicPr/>
          <p:nvPr/>
        </p:nvPicPr>
        <p:blipFill>
          <a:blip r:embed="rId6"/>
          <a:stretch>
            <a:fillRect/>
          </a:stretch>
        </p:blipFill>
        <p:spPr>
          <a:xfrm>
            <a:off x="3093513" y="29892249"/>
            <a:ext cx="6677025" cy="3167062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6439218" y="10514282"/>
            <a:ext cx="3316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+mj-lt"/>
                <a:cs typeface="Calibri" panose="020F0502020204030204" pitchFamily="34" charset="0"/>
              </a:rPr>
              <a:t>Tablo 1. </a:t>
            </a:r>
            <a:r>
              <a:rPr lang="tr-TR" dirty="0">
                <a:latin typeface="+mj-lt"/>
                <a:cs typeface="Calibri" panose="020F0502020204030204" pitchFamily="34" charset="0"/>
              </a:rPr>
              <a:t>Tablo örneği</a:t>
            </a:r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936074"/>
              </p:ext>
            </p:extLst>
          </p:nvPr>
        </p:nvGraphicFramePr>
        <p:xfrm>
          <a:off x="16439218" y="11268456"/>
          <a:ext cx="11553662" cy="14487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7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8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8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8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2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Sütun Başlığı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Sütun Başlığı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>
                          <a:effectLst/>
                        </a:rPr>
                        <a:t>Veri satırı</a:t>
                      </a:r>
                      <a:endParaRPr lang="tr-TR" sz="24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>
                          <a:effectLst/>
                        </a:rPr>
                        <a:t>Veri satırı</a:t>
                      </a:r>
                      <a:endParaRPr lang="tr-TR" sz="24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7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>
                          <a:effectLst/>
                        </a:rPr>
                        <a:t>Veri satırı</a:t>
                      </a:r>
                      <a:endParaRPr lang="tr-TR" sz="24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tr-TR" sz="2400" noProof="0" dirty="0">
                          <a:effectLst/>
                        </a:rPr>
                        <a:t>Veri satırı</a:t>
                      </a:r>
                      <a:endParaRPr lang="tr-TR" sz="2400" noProof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Dikdörtgen 9"/>
          <p:cNvSpPr/>
          <p:nvPr/>
        </p:nvSpPr>
        <p:spPr>
          <a:xfrm>
            <a:off x="1395358" y="22107393"/>
            <a:ext cx="1163796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Materyal metot kısmında uygulanan çalışma deneysel bir çalışma ise deney prosedürü/yöntemi anlaşılır bir şekilde açıklanmalıdır. Teorik bir çalışma yapılmışsa teorik yöntem detaylı bir şekilde açıklanmalıdır.</a:t>
            </a:r>
            <a:r>
              <a:rPr lang="tr-TR" sz="24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sz="2400" dirty="0">
                <a:latin typeface="+mj-lt"/>
                <a:cs typeface="Calibri" panose="020F0502020204030204" pitchFamily="34" charset="0"/>
              </a:rPr>
              <a:t>Yapılan çalışmada kullanılan yöntem daha önce yayınlanmış bir yöntem ise diğer çalışmaya atıf yapılarak bu çalışmanın diğer çalışmadan farkı belirtilmelidir.</a:t>
            </a:r>
          </a:p>
          <a:p>
            <a:pPr algn="just"/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Projenin bölümleri çizelgeleri, denklemler ve çizimleri içerebilir. Metinden çok görsel materyaller kullanılmalıdır.</a:t>
            </a:r>
          </a:p>
          <a:p>
            <a:pPr algn="just"/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Başka kaynaklardan alınan tüm tanımlar, denklemler, şekiller, resimler, tablolar vb. alıntılarda kaynak gösterilmelidir. Metin içerisinde kaynaklar parantez içerisinde; “(</a:t>
            </a:r>
            <a:r>
              <a:rPr lang="tr-TR" sz="2400" dirty="0" err="1">
                <a:latin typeface="+mj-lt"/>
                <a:cs typeface="Calibri" panose="020F0502020204030204" pitchFamily="34" charset="0"/>
              </a:rPr>
              <a:t>Soyisim</a:t>
            </a:r>
            <a:r>
              <a:rPr lang="tr-TR" sz="2400" dirty="0">
                <a:latin typeface="+mj-lt"/>
                <a:cs typeface="Calibri" panose="020F0502020204030204" pitchFamily="34" charset="0"/>
              </a:rPr>
              <a:t>, 2016)” şeklinde gösterilmelidir. Metin içerisinde kullanılan kaynakların tamamı son sayfada ve kronolojik sıra ile verilmelidir</a:t>
            </a:r>
            <a:endParaRPr lang="en-US" sz="3200" dirty="0">
              <a:latin typeface="+mj-lt"/>
              <a:cs typeface="Calibri" panose="020F0502020204030204" pitchFamily="34" charset="0"/>
            </a:endParaRPr>
          </a:p>
          <a:p>
            <a:pPr algn="just"/>
            <a:endParaRPr lang="tr-T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763"/>
          <p:cNvSpPr>
            <a:spLocks noChangeArrowheads="1"/>
          </p:cNvSpPr>
          <p:nvPr/>
        </p:nvSpPr>
        <p:spPr bwMode="auto">
          <a:xfrm>
            <a:off x="1325685" y="13144989"/>
            <a:ext cx="11587162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Giriş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1361854" y="14781193"/>
            <a:ext cx="11514823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Giriş kısmında konu hakkında kısa bilgiler verilmeli, çalışmanın amacı sosyal/ekonomik/teknik açıdan önemi kısaca belirtilmelidir.</a:t>
            </a:r>
          </a:p>
          <a:p>
            <a:pPr algn="just"/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Çalışmada SI (</a:t>
            </a:r>
            <a:r>
              <a:rPr lang="tr-TR" sz="2400" dirty="0" err="1">
                <a:latin typeface="+mj-lt"/>
                <a:cs typeface="Calibri" panose="020F0502020204030204" pitchFamily="34" charset="0"/>
              </a:rPr>
              <a:t>Systeme</a:t>
            </a:r>
            <a:r>
              <a:rPr lang="tr-TR" sz="2400" dirty="0">
                <a:latin typeface="+mj-lt"/>
                <a:cs typeface="Calibri" panose="020F0502020204030204" pitchFamily="34" charset="0"/>
              </a:rPr>
              <a:t> International) birimleri ve kısaltmaları kullanılmalıdır.</a:t>
            </a:r>
          </a:p>
        </p:txBody>
      </p:sp>
      <p:sp>
        <p:nvSpPr>
          <p:cNvPr id="1032" name="Text Box 1544"/>
          <p:cNvSpPr txBox="1">
            <a:spLocks noChangeArrowheads="1"/>
          </p:cNvSpPr>
          <p:nvPr/>
        </p:nvSpPr>
        <p:spPr bwMode="auto">
          <a:xfrm>
            <a:off x="3444013" y="13835551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2" name="Text Box 1544"/>
          <p:cNvSpPr txBox="1">
            <a:spLocks noChangeArrowheads="1"/>
          </p:cNvSpPr>
          <p:nvPr/>
        </p:nvSpPr>
        <p:spPr bwMode="auto">
          <a:xfrm>
            <a:off x="3001298" y="8201352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3" name="Rectangle 763"/>
          <p:cNvSpPr>
            <a:spLocks noChangeArrowheads="1"/>
          </p:cNvSpPr>
          <p:nvPr/>
        </p:nvSpPr>
        <p:spPr bwMode="auto">
          <a:xfrm>
            <a:off x="16348568" y="26405272"/>
            <a:ext cx="11639550" cy="1304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 defTabSz="3970338"/>
            <a:r>
              <a:rPr lang="tr-TR" sz="3200" b="1" dirty="0">
                <a:latin typeface="+mj-lt"/>
                <a:cs typeface="Calibri" panose="020F0502020204030204" pitchFamily="34" charset="0"/>
              </a:rPr>
              <a:t>Teşekkür</a:t>
            </a:r>
            <a:endParaRPr lang="en-US" sz="3200" b="1" dirty="0">
              <a:solidFill>
                <a:schemeClr val="tx2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6269850" y="33555979"/>
            <a:ext cx="116742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latin typeface="+mj-lt"/>
                <a:cs typeface="Calibri" panose="020F0502020204030204" pitchFamily="34" charset="0"/>
              </a:rPr>
              <a:t>Kitap </a:t>
            </a:r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Yazar, A.,  Yazar, B.C., Yıl. Kitabın Adı. Yayınevi Adı, Sayfa Sayısı, Basım Yeri. </a:t>
            </a:r>
          </a:p>
          <a:p>
            <a:pPr algn="just"/>
            <a:r>
              <a:rPr lang="tr-TR" sz="2400" b="1" dirty="0">
                <a:latin typeface="+mj-lt"/>
                <a:cs typeface="Calibri" panose="020F0502020204030204" pitchFamily="34" charset="0"/>
              </a:rPr>
              <a:t>Makale</a:t>
            </a:r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Yazar, A.,  Yıl. Makale Adı. Dergi Adı, Cilt (Sayı), Sayfa Aralıkları.</a:t>
            </a:r>
          </a:p>
          <a:p>
            <a:pPr algn="just"/>
            <a:r>
              <a:rPr lang="tr-TR" sz="2400" b="1" dirty="0">
                <a:latin typeface="+mj-lt"/>
                <a:cs typeface="Calibri" panose="020F0502020204030204" pitchFamily="34" charset="0"/>
              </a:rPr>
              <a:t>Tez</a:t>
            </a:r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Yazar, A.,  Yıl. Tez Adı. Üniversite Adı, Enstitü adı, YL/Dok. Tezi, Sayfa Sayısı, Yer.</a:t>
            </a:r>
          </a:p>
          <a:p>
            <a:pPr algn="just"/>
            <a:r>
              <a:rPr lang="tr-TR" sz="2400" b="1" dirty="0">
                <a:latin typeface="+mj-lt"/>
                <a:cs typeface="Calibri" panose="020F0502020204030204" pitchFamily="34" charset="0"/>
              </a:rPr>
              <a:t>Sempozyum ve kongre bildirileri</a:t>
            </a:r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Yazar, A.,  Yıl. Bildiri Adı. Sempozyum Adı, Sempozyum Tarihi, Sempozyum Yeri, Sayfa Aralıkları.</a:t>
            </a:r>
          </a:p>
          <a:p>
            <a:pPr algn="just"/>
            <a:r>
              <a:rPr lang="tr-TR" sz="2400" b="1" dirty="0">
                <a:latin typeface="+mj-lt"/>
                <a:cs typeface="Calibri" panose="020F0502020204030204" pitchFamily="34" charset="0"/>
              </a:rPr>
              <a:t>Standartlar</a:t>
            </a:r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Standart Numarası, Yıl. Standart Adı. Kurum, Yer.</a:t>
            </a:r>
          </a:p>
          <a:p>
            <a:pPr algn="just"/>
            <a:r>
              <a:rPr lang="tr-TR" sz="2400" b="1" dirty="0">
                <a:latin typeface="+mj-lt"/>
                <a:cs typeface="Calibri" panose="020F0502020204030204" pitchFamily="34" charset="0"/>
              </a:rPr>
              <a:t>İnternet kaynağı  (Web Sitesi)</a:t>
            </a:r>
            <a:endParaRPr lang="tr-TR" sz="2400" dirty="0">
              <a:latin typeface="+mj-lt"/>
              <a:cs typeface="Calibri" panose="020F0502020204030204" pitchFamily="34" charset="0"/>
            </a:endParaRPr>
          </a:p>
          <a:p>
            <a:pPr algn="just"/>
            <a:r>
              <a:rPr lang="tr-TR" sz="2400" dirty="0">
                <a:latin typeface="+mj-lt"/>
                <a:cs typeface="Calibri" panose="020F0502020204030204" pitchFamily="34" charset="0"/>
              </a:rPr>
              <a:t>Yazar, A.,  Yıl. Makale Adı. Erişim Tarihi: </a:t>
            </a:r>
            <a:r>
              <a:rPr lang="tr-TR" sz="2400" dirty="0" err="1">
                <a:latin typeface="+mj-lt"/>
                <a:cs typeface="Calibri" panose="020F0502020204030204" pitchFamily="34" charset="0"/>
              </a:rPr>
              <a:t>Gün.Ay.Yıl</a:t>
            </a:r>
            <a:r>
              <a:rPr lang="tr-TR" sz="2400" dirty="0">
                <a:latin typeface="+mj-lt"/>
                <a:cs typeface="Calibri" panose="020F0502020204030204" pitchFamily="34" charset="0"/>
              </a:rPr>
              <a:t>. İnternet adresi.</a:t>
            </a:r>
          </a:p>
        </p:txBody>
      </p:sp>
      <p:sp>
        <p:nvSpPr>
          <p:cNvPr id="46" name="Text Box 1544"/>
          <p:cNvSpPr txBox="1">
            <a:spLocks noChangeArrowheads="1"/>
          </p:cNvSpPr>
          <p:nvPr/>
        </p:nvSpPr>
        <p:spPr bwMode="auto">
          <a:xfrm>
            <a:off x="3312010" y="20886423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7" name="Text Box 1544"/>
          <p:cNvSpPr txBox="1">
            <a:spLocks noChangeArrowheads="1"/>
          </p:cNvSpPr>
          <p:nvPr/>
        </p:nvSpPr>
        <p:spPr bwMode="auto">
          <a:xfrm>
            <a:off x="18535219" y="8392150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8" name="Text Box 1544"/>
          <p:cNvSpPr txBox="1">
            <a:spLocks noChangeArrowheads="1"/>
          </p:cNvSpPr>
          <p:nvPr/>
        </p:nvSpPr>
        <p:spPr bwMode="auto">
          <a:xfrm>
            <a:off x="18535219" y="19525781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9" name="Text Box 1544"/>
          <p:cNvSpPr txBox="1">
            <a:spLocks noChangeArrowheads="1"/>
          </p:cNvSpPr>
          <p:nvPr/>
        </p:nvSpPr>
        <p:spPr bwMode="auto">
          <a:xfrm>
            <a:off x="18842267" y="27139539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0" name="Text Box 1544"/>
          <p:cNvSpPr txBox="1">
            <a:spLocks noChangeArrowheads="1"/>
          </p:cNvSpPr>
          <p:nvPr/>
        </p:nvSpPr>
        <p:spPr bwMode="auto">
          <a:xfrm>
            <a:off x="18535219" y="32767445"/>
            <a:ext cx="7614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2400" dirty="0">
                <a:latin typeface="+mj-lt"/>
                <a:cs typeface="Calibri" panose="020F0502020204030204" pitchFamily="34" charset="0"/>
              </a:rPr>
              <a:t>Bütün başlıklar 32 puntoda olmalı ve kalın yazılmalıdır.</a:t>
            </a:r>
            <a:endParaRPr lang="en-US" sz="24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51" name="Resim 50"/>
          <p:cNvPicPr/>
          <p:nvPr/>
        </p:nvPicPr>
        <p:blipFill>
          <a:blip r:embed="rId7" cstate="print"/>
          <a:srcRect l="35155" t="12150" r="30584" b="51399"/>
          <a:stretch>
            <a:fillRect/>
          </a:stretch>
        </p:blipFill>
        <p:spPr bwMode="auto">
          <a:xfrm>
            <a:off x="18769469" y="13144989"/>
            <a:ext cx="6139679" cy="383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ikdörtgen 13"/>
          <p:cNvSpPr/>
          <p:nvPr/>
        </p:nvSpPr>
        <p:spPr>
          <a:xfrm>
            <a:off x="17709476" y="16987611"/>
            <a:ext cx="7944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latin typeface="+mj-lt"/>
                <a:cs typeface="Calibri" panose="020F0502020204030204" pitchFamily="34" charset="0"/>
              </a:rPr>
              <a:t>Şekil 2. </a:t>
            </a:r>
            <a:r>
              <a:rPr lang="tr-TR" dirty="0">
                <a:latin typeface="+mj-lt"/>
                <a:cs typeface="Calibri" panose="020F0502020204030204" pitchFamily="34" charset="0"/>
              </a:rPr>
              <a:t>Kompresör frekansı ile kapasitelerin değişimi</a:t>
            </a:r>
          </a:p>
        </p:txBody>
      </p:sp>
      <p:sp>
        <p:nvSpPr>
          <p:cNvPr id="56" name="TextBox 25"/>
          <p:cNvSpPr txBox="1">
            <a:spLocks noChangeArrowheads="1"/>
          </p:cNvSpPr>
          <p:nvPr/>
        </p:nvSpPr>
        <p:spPr bwMode="auto">
          <a:xfrm>
            <a:off x="-434156" y="33900420"/>
            <a:ext cx="1618543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7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 FON OLARAK BÖLÜME VEYA ÇALIŞMAYA AİT RESİM </a:t>
            </a:r>
          </a:p>
          <a:p>
            <a:pPr algn="ctr"/>
            <a:r>
              <a:rPr lang="tr-TR" sz="7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(ÇOK BELİRGİN OLMAMAK ŞARTIYLA) KULLANILABİLİR</a:t>
            </a:r>
            <a:endParaRPr lang="en-US" sz="7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710686" y="38294173"/>
            <a:ext cx="162755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sz="4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POSTER BOYUTLARI:  Genişlik: 50 cm,  Yükseklik: 70 cm</a:t>
            </a:r>
            <a:endParaRPr lang="en-US" sz="48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 Box 466"/>
          <p:cNvSpPr txBox="1">
            <a:spLocks noChangeArrowheads="1"/>
          </p:cNvSpPr>
          <p:nvPr/>
        </p:nvSpPr>
        <p:spPr bwMode="auto">
          <a:xfrm>
            <a:off x="8752687" y="3290403"/>
            <a:ext cx="11824087" cy="458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tr-TR" sz="4000" b="1" i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Öğrenci/Öğrencilerin İsmi</a:t>
            </a:r>
            <a:r>
              <a:rPr lang="en-US" sz="3600" b="1" i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   </a:t>
            </a:r>
            <a:endParaRPr lang="tr-TR" sz="3600" b="1" i="1" dirty="0">
              <a:solidFill>
                <a:schemeClr val="tx2"/>
              </a:solidFill>
              <a:latin typeface="+mj-lt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Calibri" panose="020F0502020204030204" pitchFamily="34" charset="0"/>
              </a:rPr>
              <a:t>ogrenci@isparta.edu.tr  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tr-TR" sz="1050" b="1" dirty="0">
              <a:solidFill>
                <a:schemeClr val="accent2">
                  <a:lumMod val="75000"/>
                </a:schemeClr>
              </a:solidFill>
              <a:latin typeface="+mj-lt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600" b="1" dirty="0">
                <a:latin typeface="+mj-lt"/>
                <a:cs typeface="Calibri" panose="020F0502020204030204" pitchFamily="34" charset="0"/>
              </a:rPr>
              <a:t>Danışman Öğretim Üyesi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200" b="1" i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Makine Mühendisliği Bölümü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tr-TR" sz="3200" b="1" i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Isparta Uygulamalı Bilimler Üniversitesi, Teknoloji Fakültesi</a:t>
            </a:r>
            <a:r>
              <a:rPr lang="tr-TR" sz="3200" i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, </a:t>
            </a:r>
            <a:r>
              <a:rPr lang="tr-TR" sz="3200" b="1" i="1" dirty="0">
                <a:solidFill>
                  <a:schemeClr val="tx2"/>
                </a:solidFill>
                <a:latin typeface="+mj-lt"/>
                <a:cs typeface="Calibri" panose="020F0502020204030204" pitchFamily="34" charset="0"/>
              </a:rPr>
              <a:t>Isparta</a:t>
            </a:r>
            <a:endParaRPr lang="en-US" sz="3200" b="1" i="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16348568" y="28046690"/>
            <a:ext cx="802590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+mj-lt"/>
                <a:cs typeface="Calibri" panose="020F0502020204030204" pitchFamily="34" charset="0"/>
              </a:rPr>
              <a:t>Bu </a:t>
            </a:r>
            <a:r>
              <a:rPr lang="tr-TR" dirty="0">
                <a:latin typeface="+mj-lt"/>
                <a:cs typeface="Calibri" panose="020F0502020204030204" pitchFamily="34" charset="0"/>
              </a:rPr>
              <a:t>bölümde</a:t>
            </a:r>
            <a:r>
              <a:rPr lang="en-US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dirty="0">
                <a:latin typeface="+mj-lt"/>
                <a:cs typeface="Calibri" panose="020F0502020204030204" pitchFamily="34" charset="0"/>
              </a:rPr>
              <a:t>mümkün</a:t>
            </a:r>
            <a:r>
              <a:rPr lang="en-US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dirty="0">
                <a:latin typeface="+mj-lt"/>
                <a:cs typeface="Calibri" panose="020F0502020204030204" pitchFamily="34" charset="0"/>
              </a:rPr>
              <a:t>olduğunca</a:t>
            </a:r>
            <a:r>
              <a:rPr lang="en-US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dirty="0">
                <a:latin typeface="+mj-lt"/>
                <a:cs typeface="Calibri" panose="020F0502020204030204" pitchFamily="34" charset="0"/>
              </a:rPr>
              <a:t>kısa</a:t>
            </a:r>
            <a:r>
              <a:rPr lang="en-US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dirty="0">
                <a:latin typeface="+mj-lt"/>
                <a:cs typeface="Calibri" panose="020F0502020204030204" pitchFamily="34" charset="0"/>
              </a:rPr>
              <a:t>tutulmalıdır</a:t>
            </a:r>
            <a:r>
              <a:rPr lang="en-US" dirty="0">
                <a:latin typeface="+mj-lt"/>
                <a:cs typeface="Calibri" panose="020F0502020204030204" pitchFamily="34" charset="0"/>
              </a:rPr>
              <a:t>. </a:t>
            </a:r>
            <a:r>
              <a:rPr lang="tr-TR" dirty="0">
                <a:latin typeface="+mj-lt"/>
                <a:cs typeface="Calibri" panose="020F0502020204030204" pitchFamily="34" charset="0"/>
              </a:rPr>
              <a:t>Teşekkür</a:t>
            </a:r>
            <a:r>
              <a:rPr lang="en-US" dirty="0">
                <a:latin typeface="+mj-lt"/>
                <a:cs typeface="Calibri" panose="020F0502020204030204" pitchFamily="34" charset="0"/>
              </a:rPr>
              <a:t>, </a:t>
            </a:r>
            <a:r>
              <a:rPr lang="tr-TR" dirty="0">
                <a:latin typeface="+mj-lt"/>
                <a:cs typeface="Calibri" panose="020F0502020204030204" pitchFamily="34" charset="0"/>
              </a:rPr>
              <a:t>genellikle</a:t>
            </a:r>
            <a:r>
              <a:rPr lang="en-US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dirty="0">
                <a:latin typeface="+mj-lt"/>
                <a:cs typeface="Calibri" panose="020F0502020204030204" pitchFamily="34" charset="0"/>
              </a:rPr>
              <a:t>çalışmanın yapılmasında maddi/teknik/malzeme desteği sağlayan kurum ve kişilere</a:t>
            </a:r>
            <a:r>
              <a:rPr lang="en-US" dirty="0">
                <a:latin typeface="+mj-lt"/>
                <a:cs typeface="Calibri" panose="020F0502020204030204" pitchFamily="34" charset="0"/>
              </a:rPr>
              <a:t> </a:t>
            </a:r>
            <a:r>
              <a:rPr lang="tr-TR" dirty="0">
                <a:latin typeface="+mj-lt"/>
                <a:cs typeface="Calibri" panose="020F0502020204030204" pitchFamily="34" charset="0"/>
              </a:rPr>
              <a:t>yapılmalıdır</a:t>
            </a:r>
            <a:r>
              <a:rPr lang="en-US" dirty="0">
                <a:latin typeface="+mj-lt"/>
                <a:cs typeface="Calibri" panose="020F0502020204030204" pitchFamily="34" charset="0"/>
              </a:rPr>
              <a:t>.</a:t>
            </a:r>
            <a:endParaRPr lang="tr-TR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4" name="Rectangle 763"/>
          <p:cNvSpPr>
            <a:spLocks noChangeArrowheads="1"/>
          </p:cNvSpPr>
          <p:nvPr/>
        </p:nvSpPr>
        <p:spPr bwMode="auto">
          <a:xfrm>
            <a:off x="24550962" y="28107360"/>
            <a:ext cx="3369606" cy="30321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397106" tIns="198553" rIns="397106" bIns="198553"/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Proje için destek alınan kurum var ise Logosu</a:t>
            </a:r>
            <a:endParaRPr lang="en-US" sz="3200" b="1" dirty="0">
              <a:solidFill>
                <a:srgbClr val="C000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91" y="1969660"/>
            <a:ext cx="3150239" cy="364189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672112" y="1552526"/>
            <a:ext cx="3571875" cy="42957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Left"/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files\MicrosoftOffice\Templates\Blank Presentation.pot</Template>
  <TotalTime>6766</TotalTime>
  <Words>529</Words>
  <Application>Microsoft Office PowerPoint</Application>
  <PresentationFormat>Özel</PresentationFormat>
  <Paragraphs>62</Paragraphs>
  <Slides>1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Blank Presentation</vt:lpstr>
      <vt:lpstr>Equation</vt:lpstr>
      <vt:lpstr>PowerPoint Sunusu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Andrew Patti</dc:creator>
  <cp:lastModifiedBy>Serpil ÇELİK TOKER</cp:lastModifiedBy>
  <cp:revision>383</cp:revision>
  <cp:lastPrinted>1998-10-02T21:44:13Z</cp:lastPrinted>
  <dcterms:created xsi:type="dcterms:W3CDTF">1998-09-30T18:22:44Z</dcterms:created>
  <dcterms:modified xsi:type="dcterms:W3CDTF">2023-10-26T08:29:44Z</dcterms:modified>
</cp:coreProperties>
</file>