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4" r:id="rId4"/>
    <p:sldId id="296" r:id="rId5"/>
    <p:sldId id="266" r:id="rId6"/>
    <p:sldId id="258" r:id="rId7"/>
    <p:sldId id="292" r:id="rId8"/>
    <p:sldId id="259" r:id="rId9"/>
    <p:sldId id="260" r:id="rId10"/>
    <p:sldId id="267" r:id="rId11"/>
    <p:sldId id="268" r:id="rId12"/>
    <p:sldId id="289" r:id="rId13"/>
    <p:sldId id="261" r:id="rId14"/>
    <p:sldId id="269" r:id="rId15"/>
    <p:sldId id="284" r:id="rId16"/>
    <p:sldId id="286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88A333-AFD2-48DD-A839-D7F2E47FFCD7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2ED2CA-0091-443C-96BB-D68B924D9759}" type="datetimeFigureOut">
              <a:rPr lang="tr-TR" smtClean="0"/>
              <a:t>30.09.2021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google.com/" TargetMode="External"/><Relationship Id="rId2" Type="http://schemas.openxmlformats.org/officeDocument/2006/relationships/hyperlink" Target="http://www.google.com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dizin.gov.t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eknoloji.isparta.edu.tr/makine/tr/akademik-kadr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rkandikmen@isparta.edu.tr" TargetMode="External"/><Relationship Id="rId2" Type="http://schemas.openxmlformats.org/officeDocument/2006/relationships/hyperlink" Target="mailto:makinemuh.isubu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hatyilmaz@isparta.edu.t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i1jarWiG16t5C7Ei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543800" cy="6336704"/>
          </a:xfrm>
        </p:spPr>
        <p:txBody>
          <a:bodyPr/>
          <a:lstStyle/>
          <a:p>
            <a:pPr algn="ctr"/>
            <a:r>
              <a:rPr lang="tr-TR" sz="5400" dirty="0"/>
              <a:t>Enerji Sistemleri  </a:t>
            </a:r>
            <a:br>
              <a:rPr lang="tr-TR" sz="5400" dirty="0"/>
            </a:br>
            <a:r>
              <a:rPr lang="tr-TR" sz="5400" dirty="0"/>
              <a:t>&amp; </a:t>
            </a:r>
            <a:br>
              <a:rPr lang="tr-TR" sz="5400" dirty="0"/>
            </a:br>
            <a:r>
              <a:rPr lang="tr-TR" sz="5400" dirty="0"/>
              <a:t>Makine ve İmalat Mühendisliğinde Tasarım</a:t>
            </a:r>
            <a:br>
              <a:rPr lang="tr-TR" sz="5400" dirty="0"/>
            </a:br>
            <a:r>
              <a:rPr lang="tr-TR" sz="5400" dirty="0"/>
              <a:t>Yada</a:t>
            </a:r>
            <a:br>
              <a:rPr lang="tr-TR" sz="5400" dirty="0"/>
            </a:br>
            <a:r>
              <a:rPr lang="tr-TR" sz="5400" dirty="0"/>
              <a:t>Bitirme Ödevi</a:t>
            </a:r>
            <a:br>
              <a:rPr lang="tr-TR" sz="5400" dirty="0"/>
            </a:br>
            <a:r>
              <a:rPr lang="tr-TR" sz="5400" dirty="0"/>
              <a:t>(0+2)</a:t>
            </a:r>
          </a:p>
        </p:txBody>
      </p:sp>
    </p:spTree>
    <p:extLst>
      <p:ext uri="{BB962C8B-B14F-4D97-AF65-F5344CB8AC3E}">
        <p14:creationId xmlns:p14="http://schemas.microsoft.com/office/powerpoint/2010/main" val="417317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Kişisel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Kişisel bilgiler size hızlı ulaşılabilmek için alıyoruz. Öğrenci işleri bile sizin kişisel bilgeleri direkt bizimle paylaşmıyor. Bölümüzün kontrolü altında olan bu sayfamızda kişisel bilgileriniz paylaşılmayacaktır.</a:t>
            </a:r>
          </a:p>
          <a:p>
            <a:r>
              <a:rPr lang="tr-TR" dirty="0"/>
              <a:t>Acil bir durum </a:t>
            </a:r>
            <a:r>
              <a:rPr lang="tr-TR" dirty="0" err="1"/>
              <a:t>yokse</a:t>
            </a:r>
            <a:r>
              <a:rPr lang="tr-TR" dirty="0"/>
              <a:t> öncelikle size mail yollarız (genelde tercih ettiğimiz yöntem)</a:t>
            </a:r>
          </a:p>
          <a:p>
            <a:r>
              <a:rPr lang="tr-TR" dirty="0"/>
              <a:t>Acil bir durum varsa GSM telefonunuzu ararız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88" y="4234829"/>
            <a:ext cx="5616624" cy="26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</a:t>
            </a:r>
            <a:br>
              <a:rPr lang="tr-TR" dirty="0"/>
            </a:br>
            <a:br>
              <a:rPr lang="tr-TR" dirty="0"/>
            </a:br>
            <a:r>
              <a:rPr lang="tr-TR" dirty="0"/>
              <a:t>KONU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701008"/>
          </a:xfrm>
        </p:spPr>
        <p:txBody>
          <a:bodyPr/>
          <a:lstStyle/>
          <a:p>
            <a:r>
              <a:rPr lang="tr-TR" dirty="0"/>
              <a:t>Bu kısma çalışmak istediğiniz konuyu kısaca yada varsa çalışmanız çalıma konu başlığını yazmalısınız</a:t>
            </a:r>
          </a:p>
          <a:p>
            <a:r>
              <a:rPr lang="tr-TR" dirty="0"/>
              <a:t>Bu bilgiyi öğrencilerin yoğunlukla hangi konular ilgilendiklerini takip etmek için önemlidir.</a:t>
            </a:r>
          </a:p>
          <a:p>
            <a:r>
              <a:rPr lang="tr-TR" dirty="0"/>
              <a:t>Eğer önceden tasarım veya bitirme ödevi dersi aldıysanız, aldığınız dersin Kodu-Adı ve çalıştığınız konuyu yazmanız yeterlidir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393307"/>
            <a:ext cx="5904656" cy="13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 Araştırması Yaparken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Araştırma</a:t>
            </a:r>
          </a:p>
          <a:p>
            <a:pPr lvl="1"/>
            <a:r>
              <a:rPr lang="tr-TR" dirty="0">
                <a:hlinkClick r:id="rId2"/>
              </a:rPr>
              <a:t>www.Google.com.tr</a:t>
            </a:r>
            <a:endParaRPr lang="tr-TR" dirty="0"/>
          </a:p>
          <a:p>
            <a:pPr lvl="1"/>
            <a:r>
              <a:rPr lang="tr-TR" dirty="0">
                <a:hlinkClick r:id="rId3"/>
              </a:rPr>
              <a:t>www.scholargoogle.com</a:t>
            </a:r>
            <a:endParaRPr lang="tr-TR" dirty="0"/>
          </a:p>
          <a:p>
            <a:pPr lvl="1"/>
            <a:r>
              <a:rPr lang="tr-TR" dirty="0">
                <a:hlinkClick r:id="rId4"/>
              </a:rPr>
              <a:t>https://www.trdizin.gov.tr</a:t>
            </a:r>
            <a:endParaRPr lang="tr-TR" dirty="0"/>
          </a:p>
          <a:p>
            <a:r>
              <a:rPr lang="tr-TR" dirty="0"/>
              <a:t>Anahtar Kelime (yaptığınız çalışmanın başlığı yeterli olmaz)</a:t>
            </a:r>
          </a:p>
          <a:p>
            <a:r>
              <a:rPr lang="tr-TR" dirty="0"/>
              <a:t>Bulunan Kaynağın Değerlendirilmesi                                                   (Literatür Özeti-4 yada 8 cümle)</a:t>
            </a:r>
          </a:p>
          <a:p>
            <a:pPr lvl="1"/>
            <a:r>
              <a:rPr lang="tr-TR" dirty="0"/>
              <a:t>Ne yapmış, hangi yöntemi kullanmış, sonuçta ne elde etmiş</a:t>
            </a:r>
          </a:p>
          <a:p>
            <a:pPr lvl="1"/>
            <a:r>
              <a:rPr lang="tr-TR" dirty="0"/>
              <a:t>Özet, Girişin son </a:t>
            </a:r>
            <a:r>
              <a:rPr lang="tr-TR" dirty="0" err="1"/>
              <a:t>pragrafı</a:t>
            </a:r>
            <a:r>
              <a:rPr lang="tr-TR" dirty="0"/>
              <a:t>, Araştırma bulguları, Sonuç</a:t>
            </a:r>
          </a:p>
          <a:p>
            <a:pPr lvl="1"/>
            <a:r>
              <a:rPr lang="tr-TR" dirty="0"/>
              <a:t>Hangi literatüre bakmış (tez var mı?, yada kitap)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598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Danışman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24744"/>
            <a:ext cx="5940152" cy="527605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Çalışma konunuza uygun bölümüzde Öğretim üyemizle yada fakültemizde başka bir öğretim üyesiyle çalışabilirsiniz. </a:t>
            </a:r>
          </a:p>
          <a:p>
            <a:r>
              <a:rPr lang="tr-TR" dirty="0"/>
              <a:t>Görevlendirmenin yapılması ve dönem sonuna kadar not değerlendirmeleri yapılabilmesi için tek bir öğretim üyesini danışman olarak belirlemelisiniz (birden fazla danışmanınız çalışma kapsamında olabilir)</a:t>
            </a:r>
          </a:p>
          <a:p>
            <a:r>
              <a:rPr lang="tr-TR" dirty="0"/>
              <a:t>Danışmanınıza bu formu doldurmadan önce mail yada telefonla ulaşıp onunla çalışmayı planlamalısınız</a:t>
            </a:r>
          </a:p>
          <a:p>
            <a:r>
              <a:rPr lang="tr-TR" dirty="0"/>
              <a:t>Vize haftasına kadar </a:t>
            </a:r>
            <a:r>
              <a:rPr lang="tr-TR" dirty="0" err="1"/>
              <a:t>denışman</a:t>
            </a:r>
            <a:r>
              <a:rPr lang="tr-TR" dirty="0"/>
              <a:t> belirleme işlemi yapmayan </a:t>
            </a:r>
            <a:r>
              <a:rPr lang="tr-TR" dirty="0" err="1"/>
              <a:t>önceiler</a:t>
            </a:r>
            <a:r>
              <a:rPr lang="tr-TR" dirty="0"/>
              <a:t> bu </a:t>
            </a:r>
            <a:r>
              <a:rPr lang="tr-TR" dirty="0" err="1"/>
              <a:t>dersden</a:t>
            </a:r>
            <a:r>
              <a:rPr lang="tr-TR" dirty="0"/>
              <a:t> DEVAMSIZ olarak başarısız olarak OBS sistemine işlenecektir.</a:t>
            </a:r>
          </a:p>
          <a:p>
            <a:endParaRPr lang="tr-TR" dirty="0"/>
          </a:p>
          <a:p>
            <a:r>
              <a:rPr lang="tr-TR" dirty="0"/>
              <a:t>Bölüm Öğretim üyelerimizin kişisel bilgi web sayfalarına ulaşabilmek için</a:t>
            </a:r>
          </a:p>
          <a:p>
            <a:pPr marL="114300" indent="0">
              <a:buNone/>
            </a:pPr>
            <a:r>
              <a:rPr lang="tr-TR" dirty="0">
                <a:hlinkClick r:id="rId2"/>
              </a:rPr>
              <a:t>https://teknoloji.isparta.edu.tr/makine/tr/akademik-kadro</a:t>
            </a:r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0286"/>
            <a:ext cx="3187849" cy="67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6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/>
          <a:lstStyle/>
          <a:p>
            <a:r>
              <a:rPr lang="tr-TR" dirty="0"/>
              <a:t>Soracağınız soruları </a:t>
            </a:r>
            <a:r>
              <a:rPr lang="tr-TR" dirty="0" err="1"/>
              <a:t>whatsapp</a:t>
            </a:r>
            <a:r>
              <a:rPr lang="tr-TR" dirty="0"/>
              <a:t> veya arayarak </a:t>
            </a:r>
            <a:r>
              <a:rPr lang="tr-TR" dirty="0">
                <a:solidFill>
                  <a:srgbClr val="FF0000"/>
                </a:solidFill>
              </a:rPr>
              <a:t>değil</a:t>
            </a:r>
            <a:r>
              <a:rPr lang="tr-TR" dirty="0"/>
              <a:t>….</a:t>
            </a:r>
          </a:p>
          <a:p>
            <a:r>
              <a:rPr lang="tr-TR" dirty="0">
                <a:solidFill>
                  <a:srgbClr val="92D050"/>
                </a:solidFill>
              </a:rPr>
              <a:t>Mail</a:t>
            </a:r>
            <a:r>
              <a:rPr lang="tr-TR" dirty="0"/>
              <a:t> yoluyla bizlere sorabilirsiniz</a:t>
            </a:r>
          </a:p>
          <a:p>
            <a:endParaRPr lang="tr-TR" dirty="0"/>
          </a:p>
          <a:p>
            <a:pPr marL="114300" indent="0">
              <a:buNone/>
            </a:pPr>
            <a:r>
              <a:rPr lang="tr-TR" dirty="0"/>
              <a:t>Mail </a:t>
            </a:r>
          </a:p>
          <a:p>
            <a:r>
              <a:rPr lang="tr-TR" dirty="0" err="1">
                <a:sym typeface="Wingdings" pitchFamily="2" charset="2"/>
              </a:rPr>
              <a:t>Gmail</a:t>
            </a:r>
            <a:r>
              <a:rPr lang="tr-TR" dirty="0">
                <a:sym typeface="Wingdings" pitchFamily="2" charset="2"/>
              </a:rPr>
              <a:t> formu hakkında </a:t>
            </a:r>
            <a:r>
              <a:rPr lang="tr-TR" dirty="0">
                <a:sym typeface="Wingdings" pitchFamily="2" charset="2"/>
                <a:hlinkClick r:id="rId2"/>
              </a:rPr>
              <a:t>makinemuh.isubu@gmail.com</a:t>
            </a:r>
            <a:endParaRPr lang="tr-TR" dirty="0">
              <a:sym typeface="Wingdings" pitchFamily="2" charset="2"/>
            </a:endParaRPr>
          </a:p>
          <a:p>
            <a:r>
              <a:rPr lang="tr-TR" dirty="0">
                <a:sym typeface="Wingdings" pitchFamily="2" charset="2"/>
              </a:rPr>
              <a:t>Enerji </a:t>
            </a:r>
            <a:r>
              <a:rPr lang="tr-TR" dirty="0" err="1">
                <a:sym typeface="Wingdings" pitchFamily="2" charset="2"/>
              </a:rPr>
              <a:t>Sist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Müh</a:t>
            </a:r>
            <a:r>
              <a:rPr lang="tr-TR">
                <a:sym typeface="Wingdings" pitchFamily="2" charset="2"/>
              </a:rPr>
              <a:t> Öğrencileri </a:t>
            </a:r>
            <a:r>
              <a:rPr lang="tr-TR" dirty="0">
                <a:sym typeface="Wingdings" pitchFamily="2" charset="2"/>
              </a:rPr>
              <a:t> </a:t>
            </a:r>
            <a:r>
              <a:rPr lang="tr-TR" dirty="0">
                <a:sym typeface="Wingdings" pitchFamily="2" charset="2"/>
                <a:hlinkClick r:id="rId3"/>
              </a:rPr>
              <a:t>erkandikmen@isparta.edu.tr</a:t>
            </a:r>
            <a:endParaRPr lang="tr-TR" dirty="0">
              <a:sym typeface="Wingdings" pitchFamily="2" charset="2"/>
            </a:endParaRPr>
          </a:p>
          <a:p>
            <a:r>
              <a:rPr lang="tr-TR" dirty="0">
                <a:sym typeface="Wingdings" pitchFamily="2" charset="2"/>
              </a:rPr>
              <a:t>Makine ve İmalat </a:t>
            </a:r>
            <a:r>
              <a:rPr lang="tr-TR" dirty="0" err="1">
                <a:sym typeface="Wingdings" pitchFamily="2" charset="2"/>
              </a:rPr>
              <a:t>Müh</a:t>
            </a:r>
            <a:r>
              <a:rPr lang="tr-TR" dirty="0">
                <a:sym typeface="Wingdings" pitchFamily="2" charset="2"/>
              </a:rPr>
              <a:t> Öğrencileri  </a:t>
            </a:r>
            <a:r>
              <a:rPr lang="tr-TR" dirty="0">
                <a:sym typeface="Wingdings" pitchFamily="2" charset="2"/>
                <a:hlinkClick r:id="rId4"/>
              </a:rPr>
              <a:t>nihatyilmaz@isparta.edu.tr</a:t>
            </a:r>
            <a:endParaRPr lang="tr-TR" dirty="0">
              <a:sym typeface="Wingdings" pitchFamily="2" charset="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156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tr-TR" dirty="0"/>
              <a:t>Proje yöneticiliği &amp; Danışmanlık gerçekten kolay değil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313" y="1731963"/>
            <a:ext cx="5593436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Sizin durum çok farklı görünmüyor, kolay gelsin…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83" y="1581832"/>
            <a:ext cx="7731880" cy="405923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4776" y="5780656"/>
            <a:ext cx="835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+mj-lt"/>
              </a:rPr>
              <a:t>Zaman ayırıp, ilgiyle okuduğunuz için Teşekkür ederim. </a:t>
            </a:r>
          </a:p>
          <a:p>
            <a:pPr algn="ctr"/>
            <a:r>
              <a:rPr lang="tr-TR" sz="2400" dirty="0" err="1">
                <a:latin typeface="+mj-lt"/>
              </a:rPr>
              <a:t>Doç.Dr</a:t>
            </a:r>
            <a:r>
              <a:rPr lang="tr-TR" sz="2400" dirty="0">
                <a:latin typeface="+mj-lt"/>
              </a:rPr>
              <a:t>. Erkan DİKMEN</a:t>
            </a:r>
          </a:p>
          <a:p>
            <a:pPr algn="ctr"/>
            <a:r>
              <a:rPr lang="tr-TR" sz="2400" dirty="0">
                <a:latin typeface="+mj-lt"/>
              </a:rPr>
              <a:t>Bölüm Başkan Yrd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237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Enerji Sistemleri Müh. Tasarım Dersi</a:t>
            </a:r>
            <a:br>
              <a:rPr lang="tr-TR" dirty="0"/>
            </a:br>
            <a:r>
              <a:rPr lang="tr-TR" dirty="0"/>
              <a:t>Makine ve İmalat Müh. Tasarım Dersi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328291" y="1732450"/>
            <a:ext cx="2479431" cy="61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Bölümümüzden Bu dersi alan öğrenciler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85346" y="2741165"/>
            <a:ext cx="2479431" cy="61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Önceki Dönem Bitirme Ödevi Dersi Alanlar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971237" y="2741165"/>
            <a:ext cx="2479431" cy="61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Bitirme Ödevi Dersi Almayanlar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28291" y="3242061"/>
            <a:ext cx="2479431" cy="612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Bitirme Ödevini alan grupta görev alan</a:t>
            </a:r>
          </a:p>
        </p:txBody>
      </p:sp>
      <p:cxnSp>
        <p:nvCxnSpPr>
          <p:cNvPr id="11" name="Düz Bağlayıcı 10"/>
          <p:cNvCxnSpPr/>
          <p:nvPr/>
        </p:nvCxnSpPr>
        <p:spPr>
          <a:xfrm>
            <a:off x="4568005" y="2344450"/>
            <a:ext cx="0" cy="1877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H="1">
            <a:off x="1925061" y="2553430"/>
            <a:ext cx="52712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925061" y="2563035"/>
            <a:ext cx="0" cy="1877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7196299" y="2553430"/>
            <a:ext cx="0" cy="1877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>
            <a:endCxn id="9" idx="3"/>
          </p:cNvCxnSpPr>
          <p:nvPr/>
        </p:nvCxnSpPr>
        <p:spPr>
          <a:xfrm flipH="1">
            <a:off x="5807722" y="3548061"/>
            <a:ext cx="13885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H="1">
            <a:off x="7210952" y="3360326"/>
            <a:ext cx="7122" cy="3826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8339" y="3742958"/>
            <a:ext cx="3164777" cy="2991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Danışmanlarıyla bitirme ödevi döneminde aldıkları o konuda çalışmaya devam eder. Çalışmaların ne durumda olduğunu Vize döneminde danışmanına raporlarlar.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Final döneminde yaptıkları çalışmayı tez halinde danışmanına, sunumunu bölüm komisyonuna yapar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5956583" y="3742958"/>
            <a:ext cx="3187417" cy="2991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Gelecekte alacakları Bitirme ödevinde alanına uygun bir çalışma konusu araştırır.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Konusuna uygun bölüm öğretim üyelerinden kendisine uygun danışman araştırır.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Danışman belirler.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Araştırmasını vize ve final döneminde danışmanına raporlar. </a:t>
            </a:r>
          </a:p>
        </p:txBody>
      </p:sp>
      <p:cxnSp>
        <p:nvCxnSpPr>
          <p:cNvPr id="33" name="Düz Bağlayıcı 32"/>
          <p:cNvCxnSpPr/>
          <p:nvPr/>
        </p:nvCxnSpPr>
        <p:spPr>
          <a:xfrm flipH="1">
            <a:off x="1914378" y="3353165"/>
            <a:ext cx="7122" cy="3826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/>
          <p:nvPr/>
        </p:nvCxnSpPr>
        <p:spPr>
          <a:xfrm flipH="1">
            <a:off x="1921500" y="3517004"/>
            <a:ext cx="13885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2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Tasarım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fashion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plan!</a:t>
            </a:r>
          </a:p>
          <a:p>
            <a:pPr marL="36900" indent="0" algn="ctr">
              <a:buNone/>
            </a:pPr>
            <a:r>
              <a:rPr lang="tr-TR" dirty="0">
                <a:solidFill>
                  <a:srgbClr val="FF0000"/>
                </a:solidFill>
                <a:effectLst/>
              </a:rPr>
              <a:t>«Bir plandan sonra modayı izlemek!»</a:t>
            </a:r>
          </a:p>
          <a:p>
            <a:pPr marL="36900" indent="0" algn="ctr">
              <a:buNone/>
            </a:pPr>
            <a:r>
              <a:rPr lang="tr-TR" dirty="0"/>
              <a:t>Tasarlamak;</a:t>
            </a:r>
          </a:p>
          <a:p>
            <a:pPr marL="36900" indent="0" algn="ctr">
              <a:buNone/>
            </a:pPr>
            <a:r>
              <a:rPr lang="tr-TR" dirty="0"/>
              <a:t>Toplumun bilinen ihtiyacını karşılayabilmesi için var olan şeyleri yeni bir yolla düzenlemek yada yeniden oluşturmak</a:t>
            </a:r>
          </a:p>
          <a:p>
            <a:pPr marL="36900" indent="0" algn="ctr">
              <a:buNone/>
            </a:pPr>
            <a:endParaRPr lang="tr-TR" dirty="0"/>
          </a:p>
          <a:p>
            <a:pPr marL="36900" indent="0" algn="ctr">
              <a:buNone/>
            </a:pPr>
            <a:r>
              <a:rPr lang="tr-TR" dirty="0"/>
              <a:t>Tasarım, daha önce çözülmüş olan sorunlara yeni çözümler yada çözümlenememiş sorunlara çözümler kurar ve tanımlar</a:t>
            </a:r>
          </a:p>
          <a:p>
            <a:pPr marL="36900" indent="0" algn="ctr">
              <a:buNone/>
            </a:pPr>
            <a:endParaRPr lang="tr-TR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466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2600" dirty="0"/>
              <a:t>Problem nasıl tanımlandığına bağlı  nasıl tasarlanır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4" y="1345379"/>
            <a:ext cx="8682668" cy="4869896"/>
          </a:xfrm>
        </p:spPr>
      </p:pic>
      <p:sp>
        <p:nvSpPr>
          <p:cNvPr id="7" name="Dikdörtgen 6"/>
          <p:cNvSpPr/>
          <p:nvPr/>
        </p:nvSpPr>
        <p:spPr>
          <a:xfrm>
            <a:off x="249006" y="3588164"/>
            <a:ext cx="2916000" cy="463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Proje sponsoru tarafından önerilen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163022" y="3588164"/>
            <a:ext cx="2916000" cy="463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Projede belirtilen özellik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063786" y="3588164"/>
            <a:ext cx="2916000" cy="463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Baş tasarımcı tarafından tasarlanmış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47022" y="6212511"/>
            <a:ext cx="2916000" cy="463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Üretici tarafından üretilmiş olan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61038" y="6212511"/>
            <a:ext cx="2916000" cy="463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Kullanıcının yerinde kurulmuş olan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6061802" y="6212511"/>
            <a:ext cx="2916000" cy="463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Kullanıcın istediği şey</a:t>
            </a:r>
          </a:p>
        </p:txBody>
      </p:sp>
    </p:spTree>
    <p:extLst>
      <p:ext uri="{BB962C8B-B14F-4D97-AF65-F5344CB8AC3E}">
        <p14:creationId xmlns:p14="http://schemas.microsoft.com/office/powerpoint/2010/main" val="84749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/>
              <a:t>Tasarım &amp; Bitirme Ödevi </a:t>
            </a:r>
            <a:br>
              <a:rPr lang="tr-TR" sz="4400" dirty="0"/>
            </a:br>
            <a:r>
              <a:rPr lang="tr-TR" sz="4400" dirty="0"/>
              <a:t>Dersi Neden Var?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Tasarım dersi,  «Bitirme Tezi» dersine hazırlık (yada Bitirme Tezi «Tasarım dersi» hazırlık amacıyla oluşturulan bir derstir ve  sizlerin bu iki dersi aldığınız son final sınavında 4 yıllık eğitiminiz sonunda hocanızın danışmanlığın sizin katkı sağladığınız bir çalışma «tez» bölümünüze sunmanız amaçlanmıştır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97262"/>
            <a:ext cx="2812283" cy="26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Derste 10 gün içinde </a:t>
            </a:r>
            <a:br>
              <a:rPr lang="tr-TR" dirty="0"/>
            </a:br>
            <a:r>
              <a:rPr lang="tr-TR" dirty="0"/>
              <a:t>Ne Yapmalıyım?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8388424" cy="535719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Öncelikle kendinize bu kadar eğitimden sonra ne konuda bir çalışma yapacağınıza karar vermelisiniz?</a:t>
            </a:r>
          </a:p>
          <a:p>
            <a:r>
              <a:rPr lang="tr-TR" dirty="0"/>
              <a:t>Konuyu belirledikten sonra o konuda sizin dersinize giren, yardımcı olan yada çalışmaları olan bölümüzde bir öğretim üyesi (=bölüm hocalarımız) tespit etmelisiniz.</a:t>
            </a:r>
          </a:p>
          <a:p>
            <a:r>
              <a:rPr lang="tr-TR" dirty="0"/>
              <a:t>Tespit ettiğiniz öğretim üyesi sizinle çalışmayı kabul ederse danışmanız olacak.</a:t>
            </a:r>
          </a:p>
          <a:p>
            <a:r>
              <a:rPr lang="tr-TR" dirty="0"/>
              <a:t>Bunları belirledikten sonra aşağıdaki linkteki formu lütfen doldurunuz</a:t>
            </a:r>
          </a:p>
          <a:p>
            <a:r>
              <a:rPr lang="tr-TR" dirty="0" err="1"/>
              <a:t>Gmail</a:t>
            </a:r>
            <a:r>
              <a:rPr lang="tr-TR" dirty="0"/>
              <a:t> mail hesabı şart…</a:t>
            </a:r>
          </a:p>
          <a:p>
            <a:pPr marL="114300" indent="0" algn="ctr">
              <a:buNone/>
            </a:pPr>
            <a:r>
              <a:rPr lang="tr-TR" dirty="0">
                <a:hlinkClick r:id="rId2"/>
              </a:rPr>
              <a:t>https://forms.gle/i1jarWiG16t5C7Ei9</a:t>
            </a:r>
            <a:endParaRPr lang="tr-TR" dirty="0"/>
          </a:p>
          <a:p>
            <a:r>
              <a:rPr lang="tr-TR" dirty="0"/>
              <a:t>Son Tarih: 10/10/2021 Saat: 24:00</a:t>
            </a:r>
          </a:p>
          <a:p>
            <a:r>
              <a:rPr lang="tr-TR" dirty="0"/>
              <a:t>Danışmanız belirlendiğinde danışman hocanızın ders grubuna aktarılacaksınız. Tüm sınavları danışmanınız yapacak.</a:t>
            </a:r>
          </a:p>
          <a:p>
            <a:r>
              <a:rPr lang="tr-TR" dirty="0"/>
              <a:t>Danışmanınız belirlenmezse Vize sınavında DEVAMSIZLIKTAN bırakılacaksınız</a:t>
            </a:r>
          </a:p>
        </p:txBody>
      </p:sp>
    </p:spTree>
    <p:extLst>
      <p:ext uri="{BB962C8B-B14F-4D97-AF65-F5344CB8AC3E}">
        <p14:creationId xmlns:p14="http://schemas.microsoft.com/office/powerpoint/2010/main" val="14001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ÖNEMLİ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«Enerji Sistemleri Müh. Tasarım Dersi &amp; Makine ve İmalat Müh. Tasarım Dersi» Bu dersi ders aldığınız dönem almalısınız, </a:t>
            </a:r>
          </a:p>
          <a:p>
            <a:r>
              <a:rPr lang="tr-TR" dirty="0"/>
              <a:t>İşyeri mesleki eğitimi dersi alanlar (işyerine eğitme gidenler ) bu dersi kesinlikle alamaz, aldılarsa vize ve final döneminde tespit edildiğinde DEVAMSIZ-BAŞARASIZ olurlar ve dönem uzatırlar</a:t>
            </a:r>
          </a:p>
          <a:p>
            <a:r>
              <a:rPr lang="tr-TR" dirty="0"/>
              <a:t>Mesleki Eğitim Dersi alanlar (işyeri eğitimine gidenler) yönetmelik gereği sadece BİTİRME ÖDEVİ alabilirler. </a:t>
            </a:r>
          </a:p>
          <a:p>
            <a:r>
              <a:rPr lang="tr-TR" dirty="0"/>
              <a:t>Ders döneminde başka dersi yoksa </a:t>
            </a:r>
            <a:r>
              <a:rPr lang="tr-TR" dirty="0" err="1"/>
              <a:t>BiTiRME</a:t>
            </a:r>
            <a:r>
              <a:rPr lang="tr-TR" dirty="0"/>
              <a:t> ÖDEVİ dersini alabilirsiniz.</a:t>
            </a:r>
          </a:p>
          <a:p>
            <a:r>
              <a:rPr lang="tr-TR" dirty="0"/>
              <a:t>TASARIM dersi ile BİTİRME ÖDEVİ birbirini takip dönemlerde alınarak sizden güzel bir mezuniyet projesi yapmanız beklenmektedir</a:t>
            </a:r>
          </a:p>
        </p:txBody>
      </p:sp>
    </p:spTree>
    <p:extLst>
      <p:ext uri="{BB962C8B-B14F-4D97-AF65-F5344CB8AC3E}">
        <p14:creationId xmlns:p14="http://schemas.microsoft.com/office/powerpoint/2010/main" val="112794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tr-TR" dirty="0"/>
              <a:t>Danışman belirleme online Form da Ne Yapmalıyım 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11924"/>
          <a:stretch/>
        </p:blipFill>
        <p:spPr>
          <a:xfrm>
            <a:off x="755576" y="1684972"/>
            <a:ext cx="3052580" cy="491227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652983"/>
            <a:ext cx="3528392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Kişisel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00600"/>
          </a:xfrm>
        </p:spPr>
        <p:txBody>
          <a:bodyPr/>
          <a:lstStyle/>
          <a:p>
            <a:r>
              <a:rPr lang="tr-TR" dirty="0"/>
              <a:t>Kişisel bilgileri doğru bir şekilde yazmalısın ve işaretlemelisiniz. </a:t>
            </a:r>
          </a:p>
          <a:p>
            <a:r>
              <a:rPr lang="tr-TR" dirty="0"/>
              <a:t>Bu sayfada 3 bölümüz öğrencileri aktif kullanacak</a:t>
            </a:r>
          </a:p>
          <a:p>
            <a:r>
              <a:rPr lang="tr-TR" dirty="0"/>
              <a:t>İmalat </a:t>
            </a:r>
            <a:r>
              <a:rPr lang="tr-TR" dirty="0" err="1"/>
              <a:t>müh</a:t>
            </a:r>
            <a:r>
              <a:rPr lang="tr-TR" dirty="0"/>
              <a:t> öğrencileri varsa onlar Makine ve İmalat Mühendisliği bölümünü seçmeliler</a:t>
            </a:r>
          </a:p>
          <a:p>
            <a:r>
              <a:rPr lang="tr-TR" dirty="0" err="1"/>
              <a:t>Burda</a:t>
            </a:r>
            <a:r>
              <a:rPr lang="tr-TR" dirty="0"/>
              <a:t> </a:t>
            </a:r>
            <a:r>
              <a:rPr lang="tr-TR" dirty="0" err="1"/>
              <a:t>bilg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00200"/>
            <a:ext cx="47720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2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4316</TotalTime>
  <Words>842</Words>
  <Application>Microsoft Office PowerPoint</Application>
  <PresentationFormat>Ekran Gösterisi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Bitişiklik</vt:lpstr>
      <vt:lpstr>Enerji Sistemleri   &amp;  Makine ve İmalat Mühendisliğinde Tasarım Yada Bitirme Ödevi (0+2)</vt:lpstr>
      <vt:lpstr>Enerji Sistemleri Müh. Tasarım Dersi Makine ve İmalat Müh. Tasarım Dersi</vt:lpstr>
      <vt:lpstr>Tasarım Nedir?</vt:lpstr>
      <vt:lpstr>Problem nasıl tanımlandığına bağlı  nasıl tasarlanır </vt:lpstr>
      <vt:lpstr>Tasarım &amp; Bitirme Ödevi  Dersi Neden Var?</vt:lpstr>
      <vt:lpstr>Bu Derste 10 gün içinde  Ne Yapmalıyım?</vt:lpstr>
      <vt:lpstr>ÖNEMLİ</vt:lpstr>
      <vt:lpstr>Danışman belirleme online Form da Ne Yapmalıyım ?</vt:lpstr>
      <vt:lpstr>Kişisel Bilgiler</vt:lpstr>
      <vt:lpstr>Kişisel Bilgiler</vt:lpstr>
      <vt:lpstr>M  KONU  </vt:lpstr>
      <vt:lpstr>Konu Araştırması Yaparken</vt:lpstr>
      <vt:lpstr>Danışman</vt:lpstr>
      <vt:lpstr>SORULAR</vt:lpstr>
      <vt:lpstr>Proje yöneticiliği &amp; Danışmanlık gerçekten kolay değil</vt:lpstr>
      <vt:lpstr>Sizin durum çok farklı görünmüyor, kolay gelsin…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Enerji Sistemleri Mühendisliğinde Tasarım</dc:title>
  <dc:creator>ABH</dc:creator>
  <cp:lastModifiedBy>Windows Kullanıcısı</cp:lastModifiedBy>
  <cp:revision>23</cp:revision>
  <dcterms:created xsi:type="dcterms:W3CDTF">2020-11-20T10:26:42Z</dcterms:created>
  <dcterms:modified xsi:type="dcterms:W3CDTF">2021-09-30T20:09:15Z</dcterms:modified>
</cp:coreProperties>
</file>