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notesSlides/notesSlide18.xml" ContentType="application/vnd.openxmlformats-officedocument.presentationml.notesSlide+xml"/>
  <Override PartName="/ppt/tags/tag19.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76"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594" y="-3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7815D6-70AC-4AEA-AE8B-31B2E8FB7FAB}" type="datetimeFigureOut">
              <a:rPr lang="en-US" smtClean="0"/>
              <a:t>3/29/2020</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2D06BA-A169-4D5A-AC13-C5CB79295106}" type="slidenum">
              <a:rPr lang="en-US" smtClean="0"/>
              <a:t>‹#›</a:t>
            </a:fld>
            <a:endParaRPr lang="en-US"/>
          </a:p>
        </p:txBody>
      </p:sp>
    </p:spTree>
    <p:extLst>
      <p:ext uri="{BB962C8B-B14F-4D97-AF65-F5344CB8AC3E}">
        <p14:creationId xmlns:p14="http://schemas.microsoft.com/office/powerpoint/2010/main" val="573434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2</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11</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12</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13</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14</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15</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16</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17</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18</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19</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20</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3</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4</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5</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6</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7</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8</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9</a:t>
            </a:fld>
            <a:endParaRPr lang="tr-TR"/>
          </a:p>
        </p:txBody>
      </p:sp>
    </p:spTree>
    <p:extLst>
      <p:ext uri="{BB962C8B-B14F-4D97-AF65-F5344CB8AC3E}">
        <p14:creationId xmlns:p14="http://schemas.microsoft.com/office/powerpoint/2010/main" val="4081909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83866D3-4BBB-4B1D-B035-DC02304E8FBD}" type="slidenum">
              <a:rPr lang="tr-TR" smtClean="0"/>
              <a:t>10</a:t>
            </a:fld>
            <a:endParaRPr lang="tr-TR"/>
          </a:p>
        </p:txBody>
      </p:sp>
    </p:spTree>
    <p:extLst>
      <p:ext uri="{BB962C8B-B14F-4D97-AF65-F5344CB8AC3E}">
        <p14:creationId xmlns:p14="http://schemas.microsoft.com/office/powerpoint/2010/main" val="40819099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aşlık Slaydı">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pic>
        <p:nvPicPr>
          <p:cNvPr id="8" name="Resim 7"/>
          <p:cNvPicPr>
            <a:picLocks noChangeAspect="1"/>
          </p:cNvPicPr>
          <p:nvPr/>
        </p:nvPicPr>
        <p:blipFill rotWithShape="1">
          <a:blip r:embed="rId3">
            <a:extLst>
              <a:ext uri="{28A0092B-C50C-407E-A947-70E740481C1C}">
                <a14:useLocalDpi xmlns:a14="http://schemas.microsoft.com/office/drawing/2010/main" val="0"/>
              </a:ext>
            </a:extLst>
          </a:blip>
          <a:srcRect l="1667"/>
          <a:stretch/>
        </p:blipFill>
        <p:spPr>
          <a:xfrm>
            <a:off x="0" y="104355"/>
            <a:ext cx="9143999" cy="1774549"/>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rcRect/>
          <a:stretch/>
        </p:blipFill>
        <p:spPr>
          <a:xfrm>
            <a:off x="2595461" y="1875563"/>
            <a:ext cx="2988910" cy="2850534"/>
          </a:xfrm>
          <a:prstGeom prst="rect">
            <a:avLst/>
          </a:prstGeom>
        </p:spPr>
      </p:pic>
      <p:pic>
        <p:nvPicPr>
          <p:cNvPr id="9" name="Resim 8"/>
          <p:cNvPicPr>
            <a:picLocks noChangeAspect="1"/>
          </p:cNvPicPr>
          <p:nvPr/>
        </p:nvPicPr>
        <p:blipFill>
          <a:blip r:embed="rId5">
            <a:extLst>
              <a:ext uri="{28A0092B-C50C-407E-A947-70E740481C1C}">
                <a14:useLocalDpi xmlns:a14="http://schemas.microsoft.com/office/drawing/2010/main" val="0"/>
              </a:ext>
            </a:extLst>
          </a:blip>
          <a:srcRect/>
          <a:stretch/>
        </p:blipFill>
        <p:spPr>
          <a:xfrm>
            <a:off x="445212" y="613600"/>
            <a:ext cx="8253575" cy="828000"/>
          </a:xfrm>
          <a:prstGeom prst="rect">
            <a:avLst/>
          </a:prstGeom>
        </p:spPr>
      </p:pic>
      <p:sp>
        <p:nvSpPr>
          <p:cNvPr id="3" name="Subtitle 2">
            <a:extLst>
              <a:ext uri="{C183D7F6-B498-43B3-948B-1728B52AA6E4}">
                <adec:decorative xmlns="" xmlns:adec="http://schemas.microsoft.com/office/drawing/2017/decorative" val="0"/>
              </a:ext>
            </a:extLst>
          </p:cNvPr>
          <p:cNvSpPr>
            <a:spLocks noGrp="1"/>
          </p:cNvSpPr>
          <p:nvPr>
            <p:ph type="subTitle" idx="1" hasCustomPrompt="1"/>
          </p:nvPr>
        </p:nvSpPr>
        <p:spPr>
          <a:xfrm>
            <a:off x="360946" y="4511620"/>
            <a:ext cx="8422108" cy="861580"/>
          </a:xfrm>
        </p:spPr>
        <p:txBody>
          <a:bodyPr>
            <a:noAutofit/>
          </a:bodyPr>
          <a:lstStyle>
            <a:lvl1pPr marL="0" indent="0" algn="ctr">
              <a:buNone/>
              <a:defRPr sz="2700" b="1" baseline="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DERS ADINI BURAYA YAZINIZ</a:t>
            </a:r>
          </a:p>
        </p:txBody>
      </p:sp>
      <p:sp>
        <p:nvSpPr>
          <p:cNvPr id="14" name="Metin Yer Tutucusu 13"/>
          <p:cNvSpPr>
            <a:spLocks noGrp="1"/>
          </p:cNvSpPr>
          <p:nvPr>
            <p:ph type="body" sz="quarter" idx="13" hasCustomPrompt="1"/>
          </p:nvPr>
        </p:nvSpPr>
        <p:spPr>
          <a:xfrm>
            <a:off x="360946" y="5373200"/>
            <a:ext cx="8419760" cy="457200"/>
          </a:xfrm>
        </p:spPr>
        <p:txBody>
          <a:bodyPr>
            <a:normAutofit/>
          </a:bodyPr>
          <a:lstStyle>
            <a:lvl1pPr marL="0" indent="0" algn="ctr">
              <a:buNone/>
              <a:defRPr sz="2000" baseline="0">
                <a:latin typeface="Arial" panose="020B0604020202020204" pitchFamily="34" charset="0"/>
                <a:cs typeface="Arial" panose="020B0604020202020204" pitchFamily="34" charset="0"/>
              </a:defRPr>
            </a:lvl1pPr>
          </a:lstStyle>
          <a:p>
            <a:pPr lvl="0"/>
            <a:r>
              <a:rPr lang="tr-TR" dirty="0"/>
              <a:t>Öğretim Elemanı adını buraya yazınız</a:t>
            </a:r>
          </a:p>
        </p:txBody>
      </p:sp>
      <p:sp>
        <p:nvSpPr>
          <p:cNvPr id="10" name="Metin Yer Tutucusu 13">
            <a:extLst>
              <a:ext uri="{FF2B5EF4-FFF2-40B4-BE49-F238E27FC236}">
                <a16:creationId xmlns="" xmlns:a16="http://schemas.microsoft.com/office/drawing/2014/main" id="{84CE4D64-8539-4529-BCE1-681C75D8E2E7}"/>
              </a:ext>
            </a:extLst>
          </p:cNvPr>
          <p:cNvSpPr>
            <a:spLocks noGrp="1"/>
          </p:cNvSpPr>
          <p:nvPr>
            <p:ph type="body" sz="quarter" idx="14" hasCustomPrompt="1"/>
          </p:nvPr>
        </p:nvSpPr>
        <p:spPr>
          <a:xfrm>
            <a:off x="360946" y="5899412"/>
            <a:ext cx="8419760" cy="457200"/>
          </a:xfrm>
        </p:spPr>
        <p:txBody>
          <a:bodyPr>
            <a:normAutofit/>
          </a:bodyPr>
          <a:lstStyle>
            <a:lvl1pPr marL="0" indent="0" algn="ctr">
              <a:buNone/>
              <a:defRPr sz="1400" b="1" baseline="0">
                <a:latin typeface="Arial" panose="020B0604020202020204" pitchFamily="34" charset="0"/>
                <a:cs typeface="Arial" panose="020B0604020202020204" pitchFamily="34" charset="0"/>
              </a:defRPr>
            </a:lvl1pPr>
          </a:lstStyle>
          <a:p>
            <a:pPr lvl="0"/>
            <a:r>
              <a:rPr lang="tr-TR" dirty="0"/>
              <a:t>Kaçıncı bölüm/hafta dersi ise onu bu alana yazınız. (</a:t>
            </a:r>
            <a:r>
              <a:rPr lang="tr-TR" dirty="0" err="1"/>
              <a:t>Örn</a:t>
            </a:r>
            <a:r>
              <a:rPr lang="tr-TR" dirty="0"/>
              <a:t>: 1. Hafta ya da 1. Bölüm)</a:t>
            </a:r>
          </a:p>
        </p:txBody>
      </p:sp>
    </p:spTree>
    <p:extLst>
      <p:ext uri="{BB962C8B-B14F-4D97-AF65-F5344CB8AC3E}">
        <p14:creationId xmlns:p14="http://schemas.microsoft.com/office/powerpoint/2010/main" val="12488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strVal val="#ppt_w+.3"/>
                                          </p:val>
                                        </p:tav>
                                        <p:tav tm="100000">
                                          <p:val>
                                            <p:strVal val="#ppt_w"/>
                                          </p:val>
                                        </p:tav>
                                      </p:tavLst>
                                    </p:anim>
                                    <p:anim calcmode="lin" valueType="num">
                                      <p:cBhvr>
                                        <p:cTn id="8" dur="2000" fill="hold"/>
                                        <p:tgtEl>
                                          <p:spTgt spid="9"/>
                                        </p:tgtEl>
                                        <p:attrNameLst>
                                          <p:attrName>ppt_h</p:attrName>
                                        </p:attrNameLst>
                                      </p:cBhvr>
                                      <p:tavLst>
                                        <p:tav tm="0">
                                          <p:val>
                                            <p:strVal val="#ppt_h"/>
                                          </p:val>
                                        </p:tav>
                                        <p:tav tm="100000">
                                          <p:val>
                                            <p:strVal val="#ppt_h"/>
                                          </p:val>
                                        </p:tav>
                                      </p:tavLst>
                                    </p:anim>
                                    <p:animEffect transition="in" filter="fade">
                                      <p:cBhvr>
                                        <p:cTn id="9" dur="2000"/>
                                        <p:tgtEl>
                                          <p:spTgt spid="9"/>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2500" fill="hold"/>
                                        <p:tgtEl>
                                          <p:spTgt spid="8"/>
                                        </p:tgtEl>
                                        <p:attrNameLst>
                                          <p:attrName>ppt_w</p:attrName>
                                        </p:attrNameLst>
                                      </p:cBhvr>
                                      <p:tavLst>
                                        <p:tav tm="0">
                                          <p:val>
                                            <p:strVal val="#ppt_w+.3"/>
                                          </p:val>
                                        </p:tav>
                                        <p:tav tm="100000">
                                          <p:val>
                                            <p:strVal val="#ppt_w"/>
                                          </p:val>
                                        </p:tav>
                                      </p:tavLst>
                                    </p:anim>
                                    <p:anim calcmode="lin" valueType="num">
                                      <p:cBhvr>
                                        <p:cTn id="13" dur="2500" fill="hold"/>
                                        <p:tgtEl>
                                          <p:spTgt spid="8"/>
                                        </p:tgtEl>
                                        <p:attrNameLst>
                                          <p:attrName>ppt_h</p:attrName>
                                        </p:attrNameLst>
                                      </p:cBhvr>
                                      <p:tavLst>
                                        <p:tav tm="0">
                                          <p:val>
                                            <p:strVal val="#ppt_h"/>
                                          </p:val>
                                        </p:tav>
                                        <p:tav tm="100000">
                                          <p:val>
                                            <p:strVal val="#ppt_h"/>
                                          </p:val>
                                        </p:tav>
                                      </p:tavLst>
                                    </p:anim>
                                    <p:animEffect transition="in" filter="fade">
                                      <p:cBhvr>
                                        <p:cTn id="14" dur="2500"/>
                                        <p:tgtEl>
                                          <p:spTgt spid="8"/>
                                        </p:tgtEl>
                                      </p:cBhvr>
                                    </p:animEffect>
                                  </p:childTnLst>
                                </p:cTn>
                              </p:par>
                              <p:par>
                                <p:cTn id="15" presetID="18" presetClass="entr" presetSubtype="12" fill="hold" nodeType="withEffect">
                                  <p:stCondLst>
                                    <p:cond delay="175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750"/>
                                        <p:tgtEl>
                                          <p:spTgt spid="7"/>
                                        </p:tgtEl>
                                      </p:cBhvr>
                                    </p:animEffect>
                                  </p:childTnLst>
                                </p:cTn>
                              </p:par>
                              <p:par>
                                <p:cTn id="18" presetID="42" presetClass="entr" presetSubtype="0" fill="hold" grpId="0" nodeType="withEffect">
                                  <p:stCondLst>
                                    <p:cond delay="125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1250"/>
                                  </p:stCondLst>
                                  <p:childTnLst>
                                    <p:set>
                                      <p:cBhvr>
                                        <p:cTn id="24" dur="1" fill="hold">
                                          <p:stCondLst>
                                            <p:cond delay="0"/>
                                          </p:stCondLst>
                                        </p:cTn>
                                        <p:tgtEl>
                                          <p:spTgt spid="14">
                                            <p:txEl>
                                              <p:pRg st="0" end="0"/>
                                            </p:txEl>
                                          </p:spTgt>
                                        </p:tgtEl>
                                        <p:attrNameLst>
                                          <p:attrName>style.visibility</p:attrName>
                                        </p:attrNameLst>
                                      </p:cBhvr>
                                      <p:to>
                                        <p:strVal val="visible"/>
                                      </p:to>
                                    </p:set>
                                    <p:animEffect transition="in" filter="fade">
                                      <p:cBhvr>
                                        <p:cTn id="25" dur="1000"/>
                                        <p:tgtEl>
                                          <p:spTgt spid="14">
                                            <p:txEl>
                                              <p:pRg st="0" end="0"/>
                                            </p:txEl>
                                          </p:spTgt>
                                        </p:tgtEl>
                                      </p:cBhvr>
                                    </p:animEffect>
                                    <p:anim calcmode="lin" valueType="num">
                                      <p:cBhvr>
                                        <p:cTn id="26"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14">
                                            <p:txEl>
                                              <p:pRg st="0" end="0"/>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1250"/>
                                  </p:stCondLst>
                                  <p:childTnLst>
                                    <p:set>
                                      <p:cBhvr>
                                        <p:cTn id="29" dur="1" fill="hold">
                                          <p:stCondLst>
                                            <p:cond delay="0"/>
                                          </p:stCondLst>
                                        </p:cTn>
                                        <p:tgtEl>
                                          <p:spTgt spid="10">
                                            <p:txEl>
                                              <p:pRg st="0" end="0"/>
                                            </p:txEl>
                                          </p:spTgt>
                                        </p:tgtEl>
                                        <p:attrNameLst>
                                          <p:attrName>style.visibility</p:attrName>
                                        </p:attrNameLst>
                                      </p:cBhvr>
                                      <p:to>
                                        <p:strVal val="visible"/>
                                      </p:to>
                                    </p:set>
                                    <p:animEffect transition="in" filter="fade">
                                      <p:cBhvr>
                                        <p:cTn id="30" dur="1000"/>
                                        <p:tgtEl>
                                          <p:spTgt spid="10">
                                            <p:txEl>
                                              <p:pRg st="0" end="0"/>
                                            </p:txEl>
                                          </p:spTgt>
                                        </p:tgtEl>
                                      </p:cBhvr>
                                    </p:animEffect>
                                    <p:anim calcmode="lin" valueType="num">
                                      <p:cBhvr>
                                        <p:cTn id="31"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42"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P spid="14" grpId="0" build="p">
        <p:tmplLst>
          <p:tmpl lvl="1">
            <p:tnLst>
              <p:par>
                <p:cTn presetID="42" presetClass="entr" presetSubtype="0" fill="hold" nodeType="withEffect">
                  <p:stCondLst>
                    <p:cond delay="1250"/>
                  </p:stCondLst>
                  <p:childTnLst>
                    <p:set>
                      <p:cBhvr>
                        <p:cTn dur="1" fill="hold">
                          <p:stCondLst>
                            <p:cond delay="0"/>
                          </p:stCondLst>
                        </p:cTn>
                        <p:tgtEl>
                          <p:spTgt spid="14"/>
                        </p:tgtEl>
                        <p:attrNameLst>
                          <p:attrName>style.visibility</p:attrName>
                        </p:attrNameLst>
                      </p:cBhvr>
                      <p:to>
                        <p:strVal val="visible"/>
                      </p:to>
                    </p:set>
                    <p:animEffect transition="in" filter="fade">
                      <p:cBhvr>
                        <p:cTn dur="1000"/>
                        <p:tgtEl>
                          <p:spTgt spid="14"/>
                        </p:tgtEl>
                      </p:cBhvr>
                    </p:animEffect>
                    <p:anim calcmode="lin" valueType="num">
                      <p:cBhvr>
                        <p:cTn dur="1000" fill="hold"/>
                        <p:tgtEl>
                          <p:spTgt spid="14"/>
                        </p:tgtEl>
                        <p:attrNameLst>
                          <p:attrName>ppt_x</p:attrName>
                        </p:attrNameLst>
                      </p:cBhvr>
                      <p:tavLst>
                        <p:tav tm="0">
                          <p:val>
                            <p:strVal val="#ppt_x"/>
                          </p:val>
                        </p:tav>
                        <p:tav tm="100000">
                          <p:val>
                            <p:strVal val="#ppt_x"/>
                          </p:val>
                        </p:tav>
                      </p:tavLst>
                    </p:anim>
                    <p:anim calcmode="lin" valueType="num">
                      <p:cBhvr>
                        <p:cTn dur="1000" fill="hold"/>
                        <p:tgtEl>
                          <p:spTgt spid="14"/>
                        </p:tgtEl>
                        <p:attrNameLst>
                          <p:attrName>ppt_y</p:attrName>
                        </p:attrNameLst>
                      </p:cBhvr>
                      <p:tavLst>
                        <p:tav tm="0">
                          <p:val>
                            <p:strVal val="#ppt_y+.1"/>
                          </p:val>
                        </p:tav>
                        <p:tav tm="100000">
                          <p:val>
                            <p:strVal val="#ppt_y"/>
                          </p:val>
                        </p:tav>
                      </p:tavLst>
                    </p:anim>
                  </p:childTnLst>
                </p:cTn>
              </p:par>
            </p:tnLst>
          </p:tmpl>
        </p:tmplLst>
      </p:bldP>
      <p:bldP spid="10" grpId="0" build="p">
        <p:tmplLst>
          <p:tmpl lvl="1">
            <p:tnLst>
              <p:par>
                <p:cTn presetID="42" presetClass="entr" presetSubtype="0" fill="hold" nodeType="withEffect">
                  <p:stCondLst>
                    <p:cond delay="1250"/>
                  </p:stCondLst>
                  <p:childTnLst>
                    <p:set>
                      <p:cBhvr>
                        <p:cTn dur="1" fill="hold">
                          <p:stCondLst>
                            <p:cond delay="0"/>
                          </p:stCondLst>
                        </p:cTn>
                        <p:tgtEl>
                          <p:spTgt spid="10"/>
                        </p:tgtEl>
                        <p:attrNameLst>
                          <p:attrName>style.visibility</p:attrName>
                        </p:attrNameLst>
                      </p:cBhvr>
                      <p:to>
                        <p:strVal val="visible"/>
                      </p:to>
                    </p:set>
                    <p:animEffect transition="in" filter="fade">
                      <p:cBhvr>
                        <p:cTn dur="1000"/>
                        <p:tgtEl>
                          <p:spTgt spid="10"/>
                        </p:tgtEl>
                      </p:cBhvr>
                    </p:animEffect>
                    <p:anim calcmode="lin" valueType="num">
                      <p:cBhvr>
                        <p:cTn dur="1000" fill="hold"/>
                        <p:tgtEl>
                          <p:spTgt spid="10"/>
                        </p:tgtEl>
                        <p:attrNameLst>
                          <p:attrName>ppt_x</p:attrName>
                        </p:attrNameLst>
                      </p:cBhvr>
                      <p:tavLst>
                        <p:tav tm="0">
                          <p:val>
                            <p:strVal val="#ppt_x"/>
                          </p:val>
                        </p:tav>
                        <p:tav tm="100000">
                          <p:val>
                            <p:strVal val="#ppt_x"/>
                          </p:val>
                        </p:tav>
                      </p:tavLst>
                    </p:anim>
                    <p:anim calcmode="lin" valueType="num">
                      <p:cBhvr>
                        <p:cTn dur="1000" fill="hold"/>
                        <p:tgtEl>
                          <p:spTgt spid="10"/>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EC0A97E-D87B-4518-A8D2-2F8008DBCA0A}"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AF2D4-0AD3-4D3E-8843-6050B24753DF}" type="slidenum">
              <a:rPr lang="en-US" smtClean="0"/>
              <a:t>‹#›</a:t>
            </a:fld>
            <a:endParaRPr lang="en-US"/>
          </a:p>
        </p:txBody>
      </p:sp>
      <p:pic>
        <p:nvPicPr>
          <p:cNvPr id="7" name="Resim 6">
            <a:extLst>
              <a:ext uri="{FF2B5EF4-FFF2-40B4-BE49-F238E27FC236}">
                <a16:creationId xmlns="" xmlns:a16="http://schemas.microsoft.com/office/drawing/2014/main" id="{E87FEC66-6F74-E941-93D0-E107699EA8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247058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ppt_w*0.7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animEffect transition="in" filter="fade">
                                      <p:cBhvr>
                                        <p:cTn id="9" dur="500"/>
                                        <p:tgtEl>
                                          <p:spTgt spid="7"/>
                                        </p:tgtEl>
                                      </p:cBhvr>
                                    </p:animEffect>
                                  </p:childTnLst>
                                </p:cTn>
                              </p:par>
                              <p:par>
                                <p:cTn id="10" presetID="12" presetClass="entr" presetSubtype="8"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ppt_x</p:attrName>
                                        </p:attrNameLst>
                                      </p:cBhvr>
                                      <p:tavLst>
                                        <p:tav tm="0">
                                          <p:val>
                                            <p:strVal val="#ppt_x-#ppt_w*1.125000"/>
                                          </p:val>
                                        </p:tav>
                                        <p:tav tm="100000">
                                          <p:val>
                                            <p:strVal val="#ppt_x"/>
                                          </p:val>
                                        </p:tav>
                                      </p:tavLst>
                                    </p:anim>
                                    <p:animEffect transition="in" filter="wipe(right)">
                                      <p:cBhvr>
                                        <p:cTn id="13" dur="500"/>
                                        <p:tgtEl>
                                          <p:spTgt spid="9"/>
                                        </p:tgtEl>
                                      </p:cBhvr>
                                    </p:animEffect>
                                  </p:childTnLst>
                                </p:cTn>
                              </p:par>
                              <p:par>
                                <p:cTn id="14" presetID="50" presetClass="entr" presetSubtype="0" decel="100000" fill="hold" nodeType="withEffect">
                                  <p:stCondLst>
                                    <p:cond delay="250"/>
                                  </p:stCondLst>
                                  <p:childTnLst>
                                    <p:set>
                                      <p:cBhvr>
                                        <p:cTn id="15" dur="1" fill="hold">
                                          <p:stCondLst>
                                            <p:cond delay="0"/>
                                          </p:stCondLst>
                                        </p:cTn>
                                        <p:tgtEl>
                                          <p:spTgt spid="8"/>
                                        </p:tgtEl>
                                        <p:attrNameLst>
                                          <p:attrName>style.visibility</p:attrName>
                                        </p:attrNameLst>
                                      </p:cBhvr>
                                      <p:to>
                                        <p:strVal val="visible"/>
                                      </p:to>
                                    </p:set>
                                    <p:anim calcmode="lin" valueType="num">
                                      <p:cBhvr>
                                        <p:cTn id="16" dur="750" fill="hold"/>
                                        <p:tgtEl>
                                          <p:spTgt spid="8"/>
                                        </p:tgtEl>
                                        <p:attrNameLst>
                                          <p:attrName>ppt_w</p:attrName>
                                        </p:attrNameLst>
                                      </p:cBhvr>
                                      <p:tavLst>
                                        <p:tav tm="0">
                                          <p:val>
                                            <p:strVal val="#ppt_w+.3"/>
                                          </p:val>
                                        </p:tav>
                                        <p:tav tm="100000">
                                          <p:val>
                                            <p:strVal val="#ppt_w"/>
                                          </p:val>
                                        </p:tav>
                                      </p:tavLst>
                                    </p:anim>
                                    <p:anim calcmode="lin" valueType="num">
                                      <p:cBhvr>
                                        <p:cTn id="17" dur="750" fill="hold"/>
                                        <p:tgtEl>
                                          <p:spTgt spid="8"/>
                                        </p:tgtEl>
                                        <p:attrNameLst>
                                          <p:attrName>ppt_h</p:attrName>
                                        </p:attrNameLst>
                                      </p:cBhvr>
                                      <p:tavLst>
                                        <p:tav tm="0">
                                          <p:val>
                                            <p:strVal val="#ppt_h"/>
                                          </p:val>
                                        </p:tav>
                                        <p:tav tm="100000">
                                          <p:val>
                                            <p:strVal val="#ppt_h"/>
                                          </p:val>
                                        </p:tav>
                                      </p:tavLst>
                                    </p:anim>
                                    <p:animEffect transition="in" filter="fade">
                                      <p:cBhvr>
                                        <p:cTn id="18"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EC0A97E-D87B-4518-A8D2-2F8008DBCA0A}"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AF2D4-0AD3-4D3E-8843-6050B24753DF}" type="slidenum">
              <a:rPr lang="en-US" smtClean="0"/>
              <a:t>‹#›</a:t>
            </a:fld>
            <a:endParaRPr lang="en-US"/>
          </a:p>
        </p:txBody>
      </p:sp>
      <p:pic>
        <p:nvPicPr>
          <p:cNvPr id="7" name="Resim 6">
            <a:extLst>
              <a:ext uri="{FF2B5EF4-FFF2-40B4-BE49-F238E27FC236}">
                <a16:creationId xmlns="" xmlns:a16="http://schemas.microsoft.com/office/drawing/2014/main" id="{E87FEC66-6F74-E941-93D0-E107699EA8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192041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ppt_w*0.7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animEffect transition="in" filter="fade">
                                      <p:cBhvr>
                                        <p:cTn id="9" dur="500"/>
                                        <p:tgtEl>
                                          <p:spTgt spid="7"/>
                                        </p:tgtEl>
                                      </p:cBhvr>
                                    </p:animEffect>
                                  </p:childTnLst>
                                </p:cTn>
                              </p:par>
                              <p:par>
                                <p:cTn id="10" presetID="12" presetClass="entr" presetSubtype="8"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ppt_x</p:attrName>
                                        </p:attrNameLst>
                                      </p:cBhvr>
                                      <p:tavLst>
                                        <p:tav tm="0">
                                          <p:val>
                                            <p:strVal val="#ppt_x-#ppt_w*1.125000"/>
                                          </p:val>
                                        </p:tav>
                                        <p:tav tm="100000">
                                          <p:val>
                                            <p:strVal val="#ppt_x"/>
                                          </p:val>
                                        </p:tav>
                                      </p:tavLst>
                                    </p:anim>
                                    <p:animEffect transition="in" filter="wipe(right)">
                                      <p:cBhvr>
                                        <p:cTn id="13" dur="500"/>
                                        <p:tgtEl>
                                          <p:spTgt spid="9"/>
                                        </p:tgtEl>
                                      </p:cBhvr>
                                    </p:animEffect>
                                  </p:childTnLst>
                                </p:cTn>
                              </p:par>
                              <p:par>
                                <p:cTn id="14" presetID="50" presetClass="entr" presetSubtype="0" decel="100000" fill="hold" nodeType="withEffect">
                                  <p:stCondLst>
                                    <p:cond delay="250"/>
                                  </p:stCondLst>
                                  <p:childTnLst>
                                    <p:set>
                                      <p:cBhvr>
                                        <p:cTn id="15" dur="1" fill="hold">
                                          <p:stCondLst>
                                            <p:cond delay="0"/>
                                          </p:stCondLst>
                                        </p:cTn>
                                        <p:tgtEl>
                                          <p:spTgt spid="8"/>
                                        </p:tgtEl>
                                        <p:attrNameLst>
                                          <p:attrName>style.visibility</p:attrName>
                                        </p:attrNameLst>
                                      </p:cBhvr>
                                      <p:to>
                                        <p:strVal val="visible"/>
                                      </p:to>
                                    </p:set>
                                    <p:anim calcmode="lin" valueType="num">
                                      <p:cBhvr>
                                        <p:cTn id="16" dur="750" fill="hold"/>
                                        <p:tgtEl>
                                          <p:spTgt spid="8"/>
                                        </p:tgtEl>
                                        <p:attrNameLst>
                                          <p:attrName>ppt_w</p:attrName>
                                        </p:attrNameLst>
                                      </p:cBhvr>
                                      <p:tavLst>
                                        <p:tav tm="0">
                                          <p:val>
                                            <p:strVal val="#ppt_w+.3"/>
                                          </p:val>
                                        </p:tav>
                                        <p:tav tm="100000">
                                          <p:val>
                                            <p:strVal val="#ppt_w"/>
                                          </p:val>
                                        </p:tav>
                                      </p:tavLst>
                                    </p:anim>
                                    <p:anim calcmode="lin" valueType="num">
                                      <p:cBhvr>
                                        <p:cTn id="17" dur="750" fill="hold"/>
                                        <p:tgtEl>
                                          <p:spTgt spid="8"/>
                                        </p:tgtEl>
                                        <p:attrNameLst>
                                          <p:attrName>ppt_h</p:attrName>
                                        </p:attrNameLst>
                                      </p:cBhvr>
                                      <p:tavLst>
                                        <p:tav tm="0">
                                          <p:val>
                                            <p:strVal val="#ppt_h"/>
                                          </p:val>
                                        </p:tav>
                                        <p:tav tm="100000">
                                          <p:val>
                                            <p:strVal val="#ppt_h"/>
                                          </p:val>
                                        </p:tav>
                                      </p:tavLst>
                                    </p:anim>
                                    <p:animEffect transition="in" filter="fade">
                                      <p:cBhvr>
                                        <p:cTn id="18"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AEC0A97E-D87B-4518-A8D2-2F8008DBCA0A}" type="datetimeFigureOut">
              <a:rPr lang="en-US" smtClean="0"/>
              <a:t>3/29/2020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E4AF2D4-0AD3-4D3E-8843-6050B24753DF}" type="slidenum">
              <a:rPr lang="en-US" smtClean="0"/>
              <a:t>‹#›</a:t>
            </a:fld>
            <a:endParaRPr lang="en-US"/>
          </a:p>
        </p:txBody>
      </p:sp>
    </p:spTree>
    <p:extLst>
      <p:ext uri="{BB962C8B-B14F-4D97-AF65-F5344CB8AC3E}">
        <p14:creationId xmlns:p14="http://schemas.microsoft.com/office/powerpoint/2010/main" val="30125126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9" name="Resim 8"/>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sp>
        <p:nvSpPr>
          <p:cNvPr id="2" name="Title 1"/>
          <p:cNvSpPr>
            <a:spLocks noGrp="1"/>
          </p:cNvSpPr>
          <p:nvPr>
            <p:ph type="title" hasCustomPrompt="1"/>
          </p:nvPr>
        </p:nvSpPr>
        <p:spPr>
          <a:xfrm>
            <a:off x="313765" y="853415"/>
            <a:ext cx="8686800" cy="536114"/>
          </a:xfrm>
        </p:spPr>
        <p:txBody>
          <a:bodyPr>
            <a:normAutofit/>
          </a:bodyPr>
          <a:lstStyle>
            <a:lvl1pPr>
              <a:defRPr sz="3600" b="1" baseline="0">
                <a:solidFill>
                  <a:srgbClr val="002060"/>
                </a:solidFill>
                <a:effectLst/>
                <a:latin typeface="+mn-lt"/>
              </a:defRPr>
            </a:lvl1pPr>
          </a:lstStyle>
          <a:p>
            <a:r>
              <a:rPr lang="tr-TR" dirty="0"/>
              <a:t>Bölüm/Ünite/Başlık bilgisini yazınız</a:t>
            </a:r>
            <a:endParaRPr lang="en-US" dirty="0"/>
          </a:p>
        </p:txBody>
      </p:sp>
      <p:sp>
        <p:nvSpPr>
          <p:cNvPr id="3" name="Content Placeholder 2"/>
          <p:cNvSpPr>
            <a:spLocks noGrp="1"/>
          </p:cNvSpPr>
          <p:nvPr>
            <p:ph idx="1" hasCustomPrompt="1"/>
          </p:nvPr>
        </p:nvSpPr>
        <p:spPr>
          <a:xfrm>
            <a:off x="313765" y="1515035"/>
            <a:ext cx="8686800" cy="4929308"/>
          </a:xfrm>
        </p:spPr>
        <p:txBody>
          <a:bodyPr/>
          <a:lstStyle>
            <a:lvl1pPr>
              <a:defRPr/>
            </a:lvl1pPr>
          </a:lstStyle>
          <a:p>
            <a:pPr lvl="0"/>
            <a:r>
              <a:rPr lang="tr-TR" dirty="0"/>
              <a:t>Konu Bilgisini yazınız</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a:xfrm>
            <a:off x="313765" y="6356351"/>
            <a:ext cx="1891553" cy="365125"/>
          </a:xfrm>
        </p:spPr>
        <p:txBody>
          <a:bodyPr/>
          <a:lstStyle/>
          <a:p>
            <a:fld id="{AEC0A97E-D87B-4518-A8D2-2F8008DBCA0A}" type="datetimeFigureOut">
              <a:rPr lang="en-US" smtClean="0"/>
              <a:t>3/29/2020</a:t>
            </a:fld>
            <a:endParaRPr lang="en-US"/>
          </a:p>
        </p:txBody>
      </p:sp>
      <p:sp>
        <p:nvSpPr>
          <p:cNvPr id="5" name="Footer Placeholder 4"/>
          <p:cNvSpPr>
            <a:spLocks noGrp="1"/>
          </p:cNvSpPr>
          <p:nvPr>
            <p:ph type="ftr" sz="quarter" idx="11"/>
          </p:nvPr>
        </p:nvSpPr>
        <p:spPr>
          <a:xfrm>
            <a:off x="2411505" y="5618742"/>
            <a:ext cx="4527177" cy="365125"/>
          </a:xfrm>
        </p:spPr>
        <p:txBody>
          <a:bodyPr/>
          <a:lstStyle/>
          <a:p>
            <a:endParaRPr lang="en-US"/>
          </a:p>
        </p:txBody>
      </p:sp>
      <p:sp>
        <p:nvSpPr>
          <p:cNvPr id="6" name="Slide Number Placeholder 5"/>
          <p:cNvSpPr>
            <a:spLocks noGrp="1"/>
          </p:cNvSpPr>
          <p:nvPr>
            <p:ph type="sldNum" sz="quarter" idx="12"/>
          </p:nvPr>
        </p:nvSpPr>
        <p:spPr>
          <a:xfrm>
            <a:off x="6938682" y="6356351"/>
            <a:ext cx="2061882" cy="365125"/>
          </a:xfrm>
        </p:spPr>
        <p:txBody>
          <a:bodyPr/>
          <a:lstStyle/>
          <a:p>
            <a:fld id="{1E4AF2D4-0AD3-4D3E-8843-6050B24753DF}" type="slidenum">
              <a:rPr lang="en-US" smtClean="0"/>
              <a:t>‹#›</a:t>
            </a:fld>
            <a:endParaRPr lang="en-US"/>
          </a:p>
        </p:txBody>
      </p:sp>
      <p:pic>
        <p:nvPicPr>
          <p:cNvPr id="10" name="Resim 9"/>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8" name="Resim 7"/>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61646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strVal val="#ppt_w*0.70"/>
                                          </p:val>
                                        </p:tav>
                                        <p:tav tm="100000">
                                          <p:val>
                                            <p:strVal val="#ppt_w"/>
                                          </p:val>
                                        </p:tav>
                                      </p:tavLst>
                                    </p:anim>
                                    <p:anim calcmode="lin" valueType="num">
                                      <p:cBhvr>
                                        <p:cTn id="8" dur="500" fill="hold"/>
                                        <p:tgtEl>
                                          <p:spTgt spid="9"/>
                                        </p:tgtEl>
                                        <p:attrNameLst>
                                          <p:attrName>ppt_h</p:attrName>
                                        </p:attrNameLst>
                                      </p:cBhvr>
                                      <p:tavLst>
                                        <p:tav tm="0">
                                          <p:val>
                                            <p:strVal val="#ppt_h"/>
                                          </p:val>
                                        </p:tav>
                                        <p:tav tm="100000">
                                          <p:val>
                                            <p:strVal val="#ppt_h"/>
                                          </p:val>
                                        </p:tav>
                                      </p:tavLst>
                                    </p:anim>
                                    <p:animEffect transition="in" filter="fade">
                                      <p:cBhvr>
                                        <p:cTn id="9" dur="500"/>
                                        <p:tgtEl>
                                          <p:spTgt spid="9"/>
                                        </p:tgtEl>
                                      </p:cBhvr>
                                    </p:animEffect>
                                  </p:childTnLst>
                                </p:cTn>
                              </p:par>
                              <p:par>
                                <p:cTn id="10" presetID="12" presetClass="entr" presetSubtype="8"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p:tgtEl>
                                          <p:spTgt spid="8"/>
                                        </p:tgtEl>
                                        <p:attrNameLst>
                                          <p:attrName>ppt_x</p:attrName>
                                        </p:attrNameLst>
                                      </p:cBhvr>
                                      <p:tavLst>
                                        <p:tav tm="0">
                                          <p:val>
                                            <p:strVal val="#ppt_x-#ppt_w*1.125000"/>
                                          </p:val>
                                        </p:tav>
                                        <p:tav tm="100000">
                                          <p:val>
                                            <p:strVal val="#ppt_x"/>
                                          </p:val>
                                        </p:tav>
                                      </p:tavLst>
                                    </p:anim>
                                    <p:animEffect transition="in" filter="wipe(right)">
                                      <p:cBhvr>
                                        <p:cTn id="13" dur="500"/>
                                        <p:tgtEl>
                                          <p:spTgt spid="8"/>
                                        </p:tgtEl>
                                      </p:cBhvr>
                                    </p:animEffect>
                                  </p:childTnLst>
                                </p:cTn>
                              </p:par>
                              <p:par>
                                <p:cTn id="14" presetID="50" presetClass="entr" presetSubtype="0" decel="100000" fill="hold" nodeType="withEffect">
                                  <p:stCondLst>
                                    <p:cond delay="250"/>
                                  </p:stCondLst>
                                  <p:childTnLst>
                                    <p:set>
                                      <p:cBhvr>
                                        <p:cTn id="15" dur="1" fill="hold">
                                          <p:stCondLst>
                                            <p:cond delay="0"/>
                                          </p:stCondLst>
                                        </p:cTn>
                                        <p:tgtEl>
                                          <p:spTgt spid="10"/>
                                        </p:tgtEl>
                                        <p:attrNameLst>
                                          <p:attrName>style.visibility</p:attrName>
                                        </p:attrNameLst>
                                      </p:cBhvr>
                                      <p:to>
                                        <p:strVal val="visible"/>
                                      </p:to>
                                    </p:set>
                                    <p:anim calcmode="lin" valueType="num">
                                      <p:cBhvr>
                                        <p:cTn id="16" dur="750" fill="hold"/>
                                        <p:tgtEl>
                                          <p:spTgt spid="10"/>
                                        </p:tgtEl>
                                        <p:attrNameLst>
                                          <p:attrName>ppt_w</p:attrName>
                                        </p:attrNameLst>
                                      </p:cBhvr>
                                      <p:tavLst>
                                        <p:tav tm="0">
                                          <p:val>
                                            <p:strVal val="#ppt_w+.3"/>
                                          </p:val>
                                        </p:tav>
                                        <p:tav tm="100000">
                                          <p:val>
                                            <p:strVal val="#ppt_w"/>
                                          </p:val>
                                        </p:tav>
                                      </p:tavLst>
                                    </p:anim>
                                    <p:anim calcmode="lin" valueType="num">
                                      <p:cBhvr>
                                        <p:cTn id="17" dur="750" fill="hold"/>
                                        <p:tgtEl>
                                          <p:spTgt spid="10"/>
                                        </p:tgtEl>
                                        <p:attrNameLst>
                                          <p:attrName>ppt_h</p:attrName>
                                        </p:attrNameLst>
                                      </p:cBhvr>
                                      <p:tavLst>
                                        <p:tav tm="0">
                                          <p:val>
                                            <p:strVal val="#ppt_h"/>
                                          </p:val>
                                        </p:tav>
                                        <p:tav tm="100000">
                                          <p:val>
                                            <p:strVal val="#ppt_h"/>
                                          </p:val>
                                        </p:tav>
                                      </p:tavLst>
                                    </p:anim>
                                    <p:animEffect transition="in" filter="fade">
                                      <p:cBhvr>
                                        <p:cTn id="18" dur="750"/>
                                        <p:tgtEl>
                                          <p:spTgt spid="10"/>
                                        </p:tgtEl>
                                      </p:cBhvr>
                                    </p:animEffect>
                                  </p:childTnLst>
                                </p:cTn>
                              </p:par>
                              <p:par>
                                <p:cTn id="19" presetID="50" presetClass="entr" presetSubtype="0" decel="100000" fill="hold" grpId="0" nodeType="withEffect">
                                  <p:stCondLst>
                                    <p:cond delay="750"/>
                                  </p:stCondLst>
                                  <p:childTnLst>
                                    <p:set>
                                      <p:cBhvr>
                                        <p:cTn id="20" dur="1" fill="hold">
                                          <p:stCondLst>
                                            <p:cond delay="0"/>
                                          </p:stCondLst>
                                        </p:cTn>
                                        <p:tgtEl>
                                          <p:spTgt spid="2"/>
                                        </p:tgtEl>
                                        <p:attrNameLst>
                                          <p:attrName>style.visibility</p:attrName>
                                        </p:attrNameLst>
                                      </p:cBhvr>
                                      <p:to>
                                        <p:strVal val="visible"/>
                                      </p:to>
                                    </p:set>
                                    <p:anim calcmode="lin" valueType="num">
                                      <p:cBhvr>
                                        <p:cTn id="21" dur="1000" fill="hold"/>
                                        <p:tgtEl>
                                          <p:spTgt spid="2"/>
                                        </p:tgtEl>
                                        <p:attrNameLst>
                                          <p:attrName>ppt_w</p:attrName>
                                        </p:attrNameLst>
                                      </p:cBhvr>
                                      <p:tavLst>
                                        <p:tav tm="0">
                                          <p:val>
                                            <p:strVal val="#ppt_w+.3"/>
                                          </p:val>
                                        </p:tav>
                                        <p:tav tm="100000">
                                          <p:val>
                                            <p:strVal val="#ppt_w"/>
                                          </p:val>
                                        </p:tav>
                                      </p:tavLst>
                                    </p:anim>
                                    <p:anim calcmode="lin" valueType="num">
                                      <p:cBhvr>
                                        <p:cTn id="22" dur="1000" fill="hold"/>
                                        <p:tgtEl>
                                          <p:spTgt spid="2"/>
                                        </p:tgtEl>
                                        <p:attrNameLst>
                                          <p:attrName>ppt_h</p:attrName>
                                        </p:attrNameLst>
                                      </p:cBhvr>
                                      <p:tavLst>
                                        <p:tav tm="0">
                                          <p:val>
                                            <p:strVal val="#ppt_h"/>
                                          </p:val>
                                        </p:tav>
                                        <p:tav tm="100000">
                                          <p:val>
                                            <p:strVal val="#ppt_h"/>
                                          </p:val>
                                        </p:tav>
                                      </p:tavLst>
                                    </p:anim>
                                    <p:animEffect transition="in" filter="fade">
                                      <p:cBhvr>
                                        <p:cTn id="23" dur="1000"/>
                                        <p:tgtEl>
                                          <p:spTgt spid="2"/>
                                        </p:tgtEl>
                                      </p:cBhvr>
                                    </p:animEffect>
                                  </p:childTnLst>
                                </p:cTn>
                              </p:par>
                              <p:par>
                                <p:cTn id="24" presetID="10" presetClass="entr" presetSubtype="0" fill="hold" grpId="0" nodeType="withEffect">
                                  <p:stCondLst>
                                    <p:cond delay="125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750"/>
                                        <p:tgtEl>
                                          <p:spTgt spid="3">
                                            <p:txEl>
                                              <p:pRg st="0" end="0"/>
                                            </p:txEl>
                                          </p:spTgt>
                                        </p:tgtEl>
                                      </p:cBhvr>
                                    </p:animEffect>
                                  </p:childTnLst>
                                </p:cTn>
                              </p:par>
                              <p:par>
                                <p:cTn id="27" presetID="10" presetClass="entr" presetSubtype="0" fill="hold" grpId="0" nodeType="withEffect">
                                  <p:stCondLst>
                                    <p:cond delay="125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750"/>
                                        <p:tgtEl>
                                          <p:spTgt spid="3">
                                            <p:txEl>
                                              <p:pRg st="1" end="1"/>
                                            </p:txEl>
                                          </p:spTgt>
                                        </p:tgtEl>
                                      </p:cBhvr>
                                    </p:animEffect>
                                  </p:childTnLst>
                                </p:cTn>
                              </p:par>
                              <p:par>
                                <p:cTn id="30" presetID="10" presetClass="entr" presetSubtype="0" fill="hold" grpId="0" nodeType="withEffect">
                                  <p:stCondLst>
                                    <p:cond delay="125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750"/>
                                        <p:tgtEl>
                                          <p:spTgt spid="3">
                                            <p:txEl>
                                              <p:pRg st="2" end="2"/>
                                            </p:txEl>
                                          </p:spTgt>
                                        </p:tgtEl>
                                      </p:cBhvr>
                                    </p:animEffect>
                                  </p:childTnLst>
                                </p:cTn>
                              </p:par>
                              <p:par>
                                <p:cTn id="33" presetID="10" presetClass="entr" presetSubtype="0" fill="hold" grpId="0" nodeType="withEffect">
                                  <p:stCondLst>
                                    <p:cond delay="125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750"/>
                                        <p:tgtEl>
                                          <p:spTgt spid="3">
                                            <p:txEl>
                                              <p:pRg st="3" end="3"/>
                                            </p:txEl>
                                          </p:spTgt>
                                        </p:tgtEl>
                                      </p:cBhvr>
                                    </p:animEffect>
                                  </p:childTnLst>
                                </p:cTn>
                              </p:par>
                              <p:par>
                                <p:cTn id="36" presetID="10" presetClass="entr" presetSubtype="0" fill="hold" grpId="0" nodeType="withEffect">
                                  <p:stCondLst>
                                    <p:cond delay="125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 lvl="2">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 lvl="3">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 lvl="4">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 lvl="5">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EC0A97E-D87B-4518-A8D2-2F8008DBCA0A}"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AF2D4-0AD3-4D3E-8843-6050B24753DF}" type="slidenum">
              <a:rPr lang="en-US" smtClean="0"/>
              <a:t>‹#›</a:t>
            </a:fld>
            <a:endParaRPr lang="en-US"/>
          </a:p>
        </p:txBody>
      </p:sp>
      <p:pic>
        <p:nvPicPr>
          <p:cNvPr id="7" name="Resim 6">
            <a:extLst>
              <a:ext uri="{FF2B5EF4-FFF2-40B4-BE49-F238E27FC236}">
                <a16:creationId xmlns="" xmlns:a16="http://schemas.microsoft.com/office/drawing/2014/main" id="{E87FEC66-6F74-E941-93D0-E107699EA8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2154340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ppt_w*0.70"/>
                                          </p:val>
                                        </p:tav>
                                        <p:tav tm="100000">
                                          <p:val>
                                            <p:strVal val="#ppt_w"/>
                                          </p:val>
                                        </p:tav>
                                      </p:tavLst>
                                    </p:anim>
                                    <p:anim calcmode="lin" valueType="num">
                                      <p:cBhvr>
                                        <p:cTn id="8" dur="500" fill="hold"/>
                                        <p:tgtEl>
                                          <p:spTgt spid="7"/>
                                        </p:tgtEl>
                                        <p:attrNameLst>
                                          <p:attrName>ppt_h</p:attrName>
                                        </p:attrNameLst>
                                      </p:cBhvr>
                                      <p:tavLst>
                                        <p:tav tm="0">
                                          <p:val>
                                            <p:strVal val="#ppt_h"/>
                                          </p:val>
                                        </p:tav>
                                        <p:tav tm="100000">
                                          <p:val>
                                            <p:strVal val="#ppt_h"/>
                                          </p:val>
                                        </p:tav>
                                      </p:tavLst>
                                    </p:anim>
                                    <p:animEffect transition="in" filter="fade">
                                      <p:cBhvr>
                                        <p:cTn id="9" dur="500"/>
                                        <p:tgtEl>
                                          <p:spTgt spid="7"/>
                                        </p:tgtEl>
                                      </p:cBhvr>
                                    </p:animEffect>
                                  </p:childTnLst>
                                </p:cTn>
                              </p:par>
                              <p:par>
                                <p:cTn id="10" presetID="12" presetClass="entr" presetSubtype="8"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ppt_x</p:attrName>
                                        </p:attrNameLst>
                                      </p:cBhvr>
                                      <p:tavLst>
                                        <p:tav tm="0">
                                          <p:val>
                                            <p:strVal val="#ppt_x-#ppt_w*1.125000"/>
                                          </p:val>
                                        </p:tav>
                                        <p:tav tm="100000">
                                          <p:val>
                                            <p:strVal val="#ppt_x"/>
                                          </p:val>
                                        </p:tav>
                                      </p:tavLst>
                                    </p:anim>
                                    <p:animEffect transition="in" filter="wipe(right)">
                                      <p:cBhvr>
                                        <p:cTn id="13" dur="500"/>
                                        <p:tgtEl>
                                          <p:spTgt spid="9"/>
                                        </p:tgtEl>
                                      </p:cBhvr>
                                    </p:animEffect>
                                  </p:childTnLst>
                                </p:cTn>
                              </p:par>
                              <p:par>
                                <p:cTn id="14" presetID="50" presetClass="entr" presetSubtype="0" decel="100000" fill="hold" nodeType="withEffect">
                                  <p:stCondLst>
                                    <p:cond delay="250"/>
                                  </p:stCondLst>
                                  <p:childTnLst>
                                    <p:set>
                                      <p:cBhvr>
                                        <p:cTn id="15" dur="1" fill="hold">
                                          <p:stCondLst>
                                            <p:cond delay="0"/>
                                          </p:stCondLst>
                                        </p:cTn>
                                        <p:tgtEl>
                                          <p:spTgt spid="8"/>
                                        </p:tgtEl>
                                        <p:attrNameLst>
                                          <p:attrName>style.visibility</p:attrName>
                                        </p:attrNameLst>
                                      </p:cBhvr>
                                      <p:to>
                                        <p:strVal val="visible"/>
                                      </p:to>
                                    </p:set>
                                    <p:anim calcmode="lin" valueType="num">
                                      <p:cBhvr>
                                        <p:cTn id="16" dur="750" fill="hold"/>
                                        <p:tgtEl>
                                          <p:spTgt spid="8"/>
                                        </p:tgtEl>
                                        <p:attrNameLst>
                                          <p:attrName>ppt_w</p:attrName>
                                        </p:attrNameLst>
                                      </p:cBhvr>
                                      <p:tavLst>
                                        <p:tav tm="0">
                                          <p:val>
                                            <p:strVal val="#ppt_w+.3"/>
                                          </p:val>
                                        </p:tav>
                                        <p:tav tm="100000">
                                          <p:val>
                                            <p:strVal val="#ppt_w"/>
                                          </p:val>
                                        </p:tav>
                                      </p:tavLst>
                                    </p:anim>
                                    <p:anim calcmode="lin" valueType="num">
                                      <p:cBhvr>
                                        <p:cTn id="17" dur="750" fill="hold"/>
                                        <p:tgtEl>
                                          <p:spTgt spid="8"/>
                                        </p:tgtEl>
                                        <p:attrNameLst>
                                          <p:attrName>ppt_h</p:attrName>
                                        </p:attrNameLst>
                                      </p:cBhvr>
                                      <p:tavLst>
                                        <p:tav tm="0">
                                          <p:val>
                                            <p:strVal val="#ppt_h"/>
                                          </p:val>
                                        </p:tav>
                                        <p:tav tm="100000">
                                          <p:val>
                                            <p:strVal val="#ppt_h"/>
                                          </p:val>
                                        </p:tav>
                                      </p:tavLst>
                                    </p:anim>
                                    <p:animEffect transition="in" filter="fade">
                                      <p:cBhvr>
                                        <p:cTn id="18"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2729" y="779923"/>
            <a:ext cx="8650942" cy="678049"/>
          </a:xfrm>
        </p:spPr>
        <p:txBody>
          <a:bodyPr>
            <a:normAutofit/>
          </a:bodyPr>
          <a:lstStyle>
            <a:lvl1pPr>
              <a:defRPr sz="3600" b="1">
                <a:solidFill>
                  <a:srgbClr val="002060"/>
                </a:solidFill>
                <a:effectLst/>
                <a:latin typeface="+mn-lt"/>
              </a:defRPr>
            </a:lvl1pPr>
          </a:lstStyle>
          <a:p>
            <a:r>
              <a:rPr lang="tr-TR" dirty="0"/>
              <a:t>Bölüm/Ünite/Başlık bilgisini yazınız</a:t>
            </a:r>
            <a:endParaRPr lang="en-US" dirty="0"/>
          </a:p>
        </p:txBody>
      </p:sp>
      <p:sp>
        <p:nvSpPr>
          <p:cNvPr id="3" name="Content Placeholder 2"/>
          <p:cNvSpPr>
            <a:spLocks noGrp="1"/>
          </p:cNvSpPr>
          <p:nvPr>
            <p:ph sz="half" idx="1"/>
          </p:nvPr>
        </p:nvSpPr>
        <p:spPr>
          <a:xfrm>
            <a:off x="322728" y="1637360"/>
            <a:ext cx="4141695" cy="480698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52682" y="1637360"/>
            <a:ext cx="4310905" cy="480698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a:xfrm>
            <a:off x="322729" y="6356351"/>
            <a:ext cx="2363321" cy="365125"/>
          </a:xfrm>
        </p:spPr>
        <p:txBody>
          <a:bodyPr/>
          <a:lstStyle/>
          <a:p>
            <a:fld id="{AEC0A97E-D87B-4518-A8D2-2F8008DBCA0A}"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AF2D4-0AD3-4D3E-8843-6050B24753DF}" type="slidenum">
              <a:rPr lang="en-US" smtClean="0"/>
              <a:t>‹#›</a:t>
            </a:fld>
            <a:endParaRPr lang="en-US"/>
          </a:p>
        </p:txBody>
      </p:sp>
      <p:pic>
        <p:nvPicPr>
          <p:cNvPr id="11" name="Resim 10">
            <a:extLst>
              <a:ext uri="{FF2B5EF4-FFF2-40B4-BE49-F238E27FC236}">
                <a16:creationId xmlns="" xmlns:a16="http://schemas.microsoft.com/office/drawing/2014/main" id="{E87FEC66-6F74-E941-93D0-E107699EA8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pic>
        <p:nvPicPr>
          <p:cNvPr id="12" name="Resim 11">
            <a:extLst>
              <a:ext uri="{FF2B5EF4-FFF2-40B4-BE49-F238E27FC236}">
                <a16:creationId xmlns="" xmlns:a16="http://schemas.microsoft.com/office/drawing/2014/main" id="{D3C49735-8AB5-0E44-A951-1EFF38B0936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13" name="Resim 12">
            <a:extLst>
              <a:ext uri="{FF2B5EF4-FFF2-40B4-BE49-F238E27FC236}">
                <a16:creationId xmlns="" xmlns:a16="http://schemas.microsoft.com/office/drawing/2014/main" id="{565BE12A-490E-6C48-A7D9-FF441E87B56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3635492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75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10" presetClass="entr" presetSubtype="0" fill="hold" grpId="0" nodeType="withEffect">
                                  <p:stCondLst>
                                    <p:cond delay="125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750"/>
                                        <p:tgtEl>
                                          <p:spTgt spid="3">
                                            <p:txEl>
                                              <p:pRg st="0" end="0"/>
                                            </p:txEl>
                                          </p:spTgt>
                                        </p:tgtEl>
                                      </p:cBhvr>
                                    </p:animEffect>
                                  </p:childTnLst>
                                </p:cTn>
                              </p:par>
                              <p:par>
                                <p:cTn id="13" presetID="10" presetClass="entr" presetSubtype="0" fill="hold" grpId="0" nodeType="withEffect">
                                  <p:stCondLst>
                                    <p:cond delay="125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50"/>
                                        <p:tgtEl>
                                          <p:spTgt spid="3">
                                            <p:txEl>
                                              <p:pRg st="1" end="1"/>
                                            </p:txEl>
                                          </p:spTgt>
                                        </p:tgtEl>
                                      </p:cBhvr>
                                    </p:animEffect>
                                  </p:childTnLst>
                                </p:cTn>
                              </p:par>
                              <p:par>
                                <p:cTn id="16" presetID="10" presetClass="entr" presetSubtype="0" fill="hold" grpId="0" nodeType="withEffect">
                                  <p:stCondLst>
                                    <p:cond delay="125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750"/>
                                        <p:tgtEl>
                                          <p:spTgt spid="3">
                                            <p:txEl>
                                              <p:pRg st="2" end="2"/>
                                            </p:txEl>
                                          </p:spTgt>
                                        </p:tgtEl>
                                      </p:cBhvr>
                                    </p:animEffect>
                                  </p:childTnLst>
                                </p:cTn>
                              </p:par>
                              <p:par>
                                <p:cTn id="19" presetID="10" presetClass="entr" presetSubtype="0" fill="hold" grpId="0" nodeType="withEffect">
                                  <p:stCondLst>
                                    <p:cond delay="125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750"/>
                                        <p:tgtEl>
                                          <p:spTgt spid="3">
                                            <p:txEl>
                                              <p:pRg st="3" end="3"/>
                                            </p:txEl>
                                          </p:spTgt>
                                        </p:tgtEl>
                                      </p:cBhvr>
                                    </p:animEffect>
                                  </p:childTnLst>
                                </p:cTn>
                              </p:par>
                              <p:par>
                                <p:cTn id="22" presetID="10" presetClass="entr" presetSubtype="0" fill="hold" grpId="0" nodeType="withEffect">
                                  <p:stCondLst>
                                    <p:cond delay="125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750"/>
                                        <p:tgtEl>
                                          <p:spTgt spid="3">
                                            <p:txEl>
                                              <p:pRg st="4" end="4"/>
                                            </p:txEl>
                                          </p:spTgt>
                                        </p:tgtEl>
                                      </p:cBhvr>
                                    </p:animEffect>
                                  </p:childTnLst>
                                </p:cTn>
                              </p:par>
                              <p:par>
                                <p:cTn id="25" presetID="10" presetClass="entr" presetSubtype="0" fill="hold" grpId="0" nodeType="withEffect">
                                  <p:stCondLst>
                                    <p:cond delay="125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750"/>
                                        <p:tgtEl>
                                          <p:spTgt spid="4">
                                            <p:txEl>
                                              <p:pRg st="0" end="0"/>
                                            </p:txEl>
                                          </p:spTgt>
                                        </p:tgtEl>
                                      </p:cBhvr>
                                    </p:animEffect>
                                  </p:childTnLst>
                                </p:cTn>
                              </p:par>
                              <p:par>
                                <p:cTn id="28" presetID="10" presetClass="entr" presetSubtype="0" fill="hold" grpId="0" nodeType="withEffect">
                                  <p:stCondLst>
                                    <p:cond delay="125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fade">
                                      <p:cBhvr>
                                        <p:cTn id="30" dur="750"/>
                                        <p:tgtEl>
                                          <p:spTgt spid="4">
                                            <p:txEl>
                                              <p:pRg st="1" end="1"/>
                                            </p:txEl>
                                          </p:spTgt>
                                        </p:tgtEl>
                                      </p:cBhvr>
                                    </p:animEffect>
                                  </p:childTnLst>
                                </p:cTn>
                              </p:par>
                              <p:par>
                                <p:cTn id="31" presetID="10" presetClass="entr" presetSubtype="0" fill="hold" grpId="0" nodeType="withEffect">
                                  <p:stCondLst>
                                    <p:cond delay="125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fade">
                                      <p:cBhvr>
                                        <p:cTn id="33" dur="750"/>
                                        <p:tgtEl>
                                          <p:spTgt spid="4">
                                            <p:txEl>
                                              <p:pRg st="2" end="2"/>
                                            </p:txEl>
                                          </p:spTgt>
                                        </p:tgtEl>
                                      </p:cBhvr>
                                    </p:animEffect>
                                  </p:childTnLst>
                                </p:cTn>
                              </p:par>
                              <p:par>
                                <p:cTn id="34" presetID="10" presetClass="entr" presetSubtype="0" fill="hold" grpId="0" nodeType="withEffect">
                                  <p:stCondLst>
                                    <p:cond delay="1250"/>
                                  </p:stCondLst>
                                  <p:childTnLst>
                                    <p:set>
                                      <p:cBhvr>
                                        <p:cTn id="35" dur="1" fill="hold">
                                          <p:stCondLst>
                                            <p:cond delay="0"/>
                                          </p:stCondLst>
                                        </p:cTn>
                                        <p:tgtEl>
                                          <p:spTgt spid="4">
                                            <p:txEl>
                                              <p:pRg st="3" end="3"/>
                                            </p:txEl>
                                          </p:spTgt>
                                        </p:tgtEl>
                                        <p:attrNameLst>
                                          <p:attrName>style.visibility</p:attrName>
                                        </p:attrNameLst>
                                      </p:cBhvr>
                                      <p:to>
                                        <p:strVal val="visible"/>
                                      </p:to>
                                    </p:set>
                                    <p:animEffect transition="in" filter="fade">
                                      <p:cBhvr>
                                        <p:cTn id="36" dur="750"/>
                                        <p:tgtEl>
                                          <p:spTgt spid="4">
                                            <p:txEl>
                                              <p:pRg st="3" end="3"/>
                                            </p:txEl>
                                          </p:spTgt>
                                        </p:tgtEl>
                                      </p:cBhvr>
                                    </p:animEffect>
                                  </p:childTnLst>
                                </p:cTn>
                              </p:par>
                              <p:par>
                                <p:cTn id="37" presetID="10" presetClass="entr" presetSubtype="0" fill="hold" grpId="0" nodeType="withEffect">
                                  <p:stCondLst>
                                    <p:cond delay="1250"/>
                                  </p:stCondLst>
                                  <p:childTnLst>
                                    <p:set>
                                      <p:cBhvr>
                                        <p:cTn id="38" dur="1" fill="hold">
                                          <p:stCondLst>
                                            <p:cond delay="0"/>
                                          </p:stCondLst>
                                        </p:cTn>
                                        <p:tgtEl>
                                          <p:spTgt spid="4">
                                            <p:txEl>
                                              <p:pRg st="4" end="4"/>
                                            </p:txEl>
                                          </p:spTgt>
                                        </p:tgtEl>
                                        <p:attrNameLst>
                                          <p:attrName>style.visibility</p:attrName>
                                        </p:attrNameLst>
                                      </p:cBhvr>
                                      <p:to>
                                        <p:strVal val="visible"/>
                                      </p:to>
                                    </p:set>
                                    <p:animEffect transition="in" filter="fade">
                                      <p:cBhvr>
                                        <p:cTn id="39" dur="750"/>
                                        <p:tgtEl>
                                          <p:spTgt spid="4">
                                            <p:txEl>
                                              <p:pRg st="4" end="4"/>
                                            </p:txEl>
                                          </p:spTgt>
                                        </p:tgtEl>
                                      </p:cBhvr>
                                    </p:animEffect>
                                  </p:childTnLst>
                                </p:cTn>
                              </p:par>
                            </p:childTnLst>
                          </p:cTn>
                        </p:par>
                        <p:par>
                          <p:cTn id="40" fill="hold">
                            <p:stCondLst>
                              <p:cond delay="2000"/>
                            </p:stCondLst>
                            <p:childTnLst>
                              <p:par>
                                <p:cTn id="41" presetID="55" presetClass="entr" presetSubtype="0" fill="hold" nodeType="after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500" fill="hold"/>
                                        <p:tgtEl>
                                          <p:spTgt spid="11"/>
                                        </p:tgtEl>
                                        <p:attrNameLst>
                                          <p:attrName>ppt_w</p:attrName>
                                        </p:attrNameLst>
                                      </p:cBhvr>
                                      <p:tavLst>
                                        <p:tav tm="0">
                                          <p:val>
                                            <p:strVal val="#ppt_w*0.70"/>
                                          </p:val>
                                        </p:tav>
                                        <p:tav tm="100000">
                                          <p:val>
                                            <p:strVal val="#ppt_w"/>
                                          </p:val>
                                        </p:tav>
                                      </p:tavLst>
                                    </p:anim>
                                    <p:anim calcmode="lin" valueType="num">
                                      <p:cBhvr>
                                        <p:cTn id="44" dur="500" fill="hold"/>
                                        <p:tgtEl>
                                          <p:spTgt spid="11"/>
                                        </p:tgtEl>
                                        <p:attrNameLst>
                                          <p:attrName>ppt_h</p:attrName>
                                        </p:attrNameLst>
                                      </p:cBhvr>
                                      <p:tavLst>
                                        <p:tav tm="0">
                                          <p:val>
                                            <p:strVal val="#ppt_h"/>
                                          </p:val>
                                        </p:tav>
                                        <p:tav tm="100000">
                                          <p:val>
                                            <p:strVal val="#ppt_h"/>
                                          </p:val>
                                        </p:tav>
                                      </p:tavLst>
                                    </p:anim>
                                    <p:animEffect transition="in" filter="fade">
                                      <p:cBhvr>
                                        <p:cTn id="45" dur="500"/>
                                        <p:tgtEl>
                                          <p:spTgt spid="11"/>
                                        </p:tgtEl>
                                      </p:cBhvr>
                                    </p:animEffect>
                                  </p:childTnLst>
                                </p:cTn>
                              </p:par>
                              <p:par>
                                <p:cTn id="46" presetID="12" presetClass="entr" presetSubtype="8" fill="hold" nodeType="with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additive="base">
                                        <p:cTn id="48" dur="500"/>
                                        <p:tgtEl>
                                          <p:spTgt spid="13"/>
                                        </p:tgtEl>
                                        <p:attrNameLst>
                                          <p:attrName>ppt_x</p:attrName>
                                        </p:attrNameLst>
                                      </p:cBhvr>
                                      <p:tavLst>
                                        <p:tav tm="0">
                                          <p:val>
                                            <p:strVal val="#ppt_x-#ppt_w*1.125000"/>
                                          </p:val>
                                        </p:tav>
                                        <p:tav tm="100000">
                                          <p:val>
                                            <p:strVal val="#ppt_x"/>
                                          </p:val>
                                        </p:tav>
                                      </p:tavLst>
                                    </p:anim>
                                    <p:animEffect transition="in" filter="wipe(right)">
                                      <p:cBhvr>
                                        <p:cTn id="49" dur="500"/>
                                        <p:tgtEl>
                                          <p:spTgt spid="13"/>
                                        </p:tgtEl>
                                      </p:cBhvr>
                                    </p:animEffect>
                                  </p:childTnLst>
                                </p:cTn>
                              </p:par>
                              <p:par>
                                <p:cTn id="50" presetID="50" presetClass="entr" presetSubtype="0" decel="100000" fill="hold" nodeType="withEffect">
                                  <p:stCondLst>
                                    <p:cond delay="250"/>
                                  </p:stCondLst>
                                  <p:childTnLst>
                                    <p:set>
                                      <p:cBhvr>
                                        <p:cTn id="51" dur="1" fill="hold">
                                          <p:stCondLst>
                                            <p:cond delay="0"/>
                                          </p:stCondLst>
                                        </p:cTn>
                                        <p:tgtEl>
                                          <p:spTgt spid="12"/>
                                        </p:tgtEl>
                                        <p:attrNameLst>
                                          <p:attrName>style.visibility</p:attrName>
                                        </p:attrNameLst>
                                      </p:cBhvr>
                                      <p:to>
                                        <p:strVal val="visible"/>
                                      </p:to>
                                    </p:set>
                                    <p:anim calcmode="lin" valueType="num">
                                      <p:cBhvr>
                                        <p:cTn id="52" dur="750" fill="hold"/>
                                        <p:tgtEl>
                                          <p:spTgt spid="12"/>
                                        </p:tgtEl>
                                        <p:attrNameLst>
                                          <p:attrName>ppt_w</p:attrName>
                                        </p:attrNameLst>
                                      </p:cBhvr>
                                      <p:tavLst>
                                        <p:tav tm="0">
                                          <p:val>
                                            <p:strVal val="#ppt_w+.3"/>
                                          </p:val>
                                        </p:tav>
                                        <p:tav tm="100000">
                                          <p:val>
                                            <p:strVal val="#ppt_w"/>
                                          </p:val>
                                        </p:tav>
                                      </p:tavLst>
                                    </p:anim>
                                    <p:anim calcmode="lin" valueType="num">
                                      <p:cBhvr>
                                        <p:cTn id="53" dur="750" fill="hold"/>
                                        <p:tgtEl>
                                          <p:spTgt spid="12"/>
                                        </p:tgtEl>
                                        <p:attrNameLst>
                                          <p:attrName>ppt_h</p:attrName>
                                        </p:attrNameLst>
                                      </p:cBhvr>
                                      <p:tavLst>
                                        <p:tav tm="0">
                                          <p:val>
                                            <p:strVal val="#ppt_h"/>
                                          </p:val>
                                        </p:tav>
                                        <p:tav tm="100000">
                                          <p:val>
                                            <p:strVal val="#ppt_h"/>
                                          </p:val>
                                        </p:tav>
                                      </p:tavLst>
                                    </p:anim>
                                    <p:animEffect transition="in" filter="fade">
                                      <p:cBhvr>
                                        <p:cTn id="54"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 lvl="2">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 lvl="3">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 lvl="4">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 lvl="5">
            <p:tnLst>
              <p:par>
                <p:cTn presetID="10" presetClass="entr" presetSubtype="0" fill="hold" nodeType="withEffect">
                  <p:stCondLst>
                    <p:cond delay="1250"/>
                  </p:stCondLst>
                  <p:childTnLst>
                    <p:set>
                      <p:cBhvr>
                        <p:cTn dur="1" fill="hold">
                          <p:stCondLst>
                            <p:cond delay="0"/>
                          </p:stCondLst>
                        </p:cTn>
                        <p:tgtEl>
                          <p:spTgt spid="3"/>
                        </p:tgtEl>
                        <p:attrNameLst>
                          <p:attrName>style.visibility</p:attrName>
                        </p:attrNameLst>
                      </p:cBhvr>
                      <p:to>
                        <p:strVal val="visible"/>
                      </p:to>
                    </p:set>
                    <p:animEffect transition="in" filter="fade">
                      <p:cBhvr>
                        <p:cTn dur="750"/>
                        <p:tgtEl>
                          <p:spTgt spid="3"/>
                        </p:tgtEl>
                      </p:cBhvr>
                    </p:animEffect>
                  </p:childTnLst>
                </p:cTn>
              </p:par>
            </p:tnLst>
          </p:tmpl>
        </p:tmplLst>
      </p:bldP>
      <p:bldP spid="4" grpId="0" build="p">
        <p:tmplLst>
          <p:tmpl lvl="1">
            <p:tnLst>
              <p:par>
                <p:cTn presetID="10" presetClass="entr" presetSubtype="0" fill="hold" nodeType="withEffect">
                  <p:stCondLst>
                    <p:cond delay="125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 lvl="2">
            <p:tnLst>
              <p:par>
                <p:cTn presetID="10" presetClass="entr" presetSubtype="0" fill="hold" nodeType="withEffect">
                  <p:stCondLst>
                    <p:cond delay="125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 lvl="3">
            <p:tnLst>
              <p:par>
                <p:cTn presetID="10" presetClass="entr" presetSubtype="0" fill="hold" nodeType="withEffect">
                  <p:stCondLst>
                    <p:cond delay="125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 lvl="4">
            <p:tnLst>
              <p:par>
                <p:cTn presetID="10" presetClass="entr" presetSubtype="0" fill="hold" nodeType="withEffect">
                  <p:stCondLst>
                    <p:cond delay="125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 lvl="5">
            <p:tnLst>
              <p:par>
                <p:cTn presetID="10" presetClass="entr" presetSubtype="0" fill="hold" nodeType="withEffect">
                  <p:stCondLst>
                    <p:cond delay="125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EC0A97E-D87B-4518-A8D2-2F8008DBCA0A}" type="datetimeFigureOut">
              <a:rPr lang="en-US" smtClean="0"/>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AF2D4-0AD3-4D3E-8843-6050B24753DF}" type="slidenum">
              <a:rPr lang="en-US" smtClean="0"/>
              <a:t>‹#›</a:t>
            </a:fld>
            <a:endParaRPr lang="en-US"/>
          </a:p>
        </p:txBody>
      </p:sp>
      <p:pic>
        <p:nvPicPr>
          <p:cNvPr id="10" name="Resim 9">
            <a:extLst>
              <a:ext uri="{FF2B5EF4-FFF2-40B4-BE49-F238E27FC236}">
                <a16:creationId xmlns="" xmlns:a16="http://schemas.microsoft.com/office/drawing/2014/main" id="{E87FEC66-6F74-E941-93D0-E107699EA8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pic>
        <p:nvPicPr>
          <p:cNvPr id="11" name="Resim 10"/>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12" name="Resim 11"/>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254913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strVal val="#ppt_w*0.70"/>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animEffect transition="in" filter="fade">
                                      <p:cBhvr>
                                        <p:cTn id="9" dur="500"/>
                                        <p:tgtEl>
                                          <p:spTgt spid="10"/>
                                        </p:tgtEl>
                                      </p:cBhvr>
                                    </p:animEffect>
                                  </p:childTnLst>
                                </p:cTn>
                              </p:par>
                              <p:par>
                                <p:cTn id="10" presetID="12" presetClass="entr" presetSubtype="8"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p:tgtEl>
                                          <p:spTgt spid="12"/>
                                        </p:tgtEl>
                                        <p:attrNameLst>
                                          <p:attrName>ppt_x</p:attrName>
                                        </p:attrNameLst>
                                      </p:cBhvr>
                                      <p:tavLst>
                                        <p:tav tm="0">
                                          <p:val>
                                            <p:strVal val="#ppt_x-#ppt_w*1.125000"/>
                                          </p:val>
                                        </p:tav>
                                        <p:tav tm="100000">
                                          <p:val>
                                            <p:strVal val="#ppt_x"/>
                                          </p:val>
                                        </p:tav>
                                      </p:tavLst>
                                    </p:anim>
                                    <p:animEffect transition="in" filter="wipe(right)">
                                      <p:cBhvr>
                                        <p:cTn id="13" dur="500"/>
                                        <p:tgtEl>
                                          <p:spTgt spid="12"/>
                                        </p:tgtEl>
                                      </p:cBhvr>
                                    </p:animEffect>
                                  </p:childTnLst>
                                </p:cTn>
                              </p:par>
                              <p:par>
                                <p:cTn id="14" presetID="50" presetClass="entr" presetSubtype="0" decel="100000" fill="hold" nodeType="withEffect">
                                  <p:stCondLst>
                                    <p:cond delay="250"/>
                                  </p:stCondLst>
                                  <p:childTnLst>
                                    <p:set>
                                      <p:cBhvr>
                                        <p:cTn id="15" dur="1" fill="hold">
                                          <p:stCondLst>
                                            <p:cond delay="0"/>
                                          </p:stCondLst>
                                        </p:cTn>
                                        <p:tgtEl>
                                          <p:spTgt spid="11"/>
                                        </p:tgtEl>
                                        <p:attrNameLst>
                                          <p:attrName>style.visibility</p:attrName>
                                        </p:attrNameLst>
                                      </p:cBhvr>
                                      <p:to>
                                        <p:strVal val="visible"/>
                                      </p:to>
                                    </p:set>
                                    <p:anim calcmode="lin" valueType="num">
                                      <p:cBhvr>
                                        <p:cTn id="16" dur="750" fill="hold"/>
                                        <p:tgtEl>
                                          <p:spTgt spid="11"/>
                                        </p:tgtEl>
                                        <p:attrNameLst>
                                          <p:attrName>ppt_w</p:attrName>
                                        </p:attrNameLst>
                                      </p:cBhvr>
                                      <p:tavLst>
                                        <p:tav tm="0">
                                          <p:val>
                                            <p:strVal val="#ppt_w+.3"/>
                                          </p:val>
                                        </p:tav>
                                        <p:tav tm="100000">
                                          <p:val>
                                            <p:strVal val="#ppt_w"/>
                                          </p:val>
                                        </p:tav>
                                      </p:tavLst>
                                    </p:anim>
                                    <p:anim calcmode="lin" valueType="num">
                                      <p:cBhvr>
                                        <p:cTn id="17" dur="750" fill="hold"/>
                                        <p:tgtEl>
                                          <p:spTgt spid="11"/>
                                        </p:tgtEl>
                                        <p:attrNameLst>
                                          <p:attrName>ppt_h</p:attrName>
                                        </p:attrNameLst>
                                      </p:cBhvr>
                                      <p:tavLst>
                                        <p:tav tm="0">
                                          <p:val>
                                            <p:strVal val="#ppt_h"/>
                                          </p:val>
                                        </p:tav>
                                        <p:tav tm="100000">
                                          <p:val>
                                            <p:strVal val="#ppt_h"/>
                                          </p:val>
                                        </p:tav>
                                      </p:tavLst>
                                    </p:anim>
                                    <p:animEffect transition="in" filter="fade">
                                      <p:cBhvr>
                                        <p:cTn id="18"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C0A97E-D87B-4518-A8D2-2F8008DBCA0A}" type="datetimeFigureOut">
              <a:rPr lang="en-US" smtClean="0"/>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AF2D4-0AD3-4D3E-8843-6050B24753DF}" type="slidenum">
              <a:rPr lang="en-US" smtClean="0"/>
              <a:t>‹#›</a:t>
            </a:fld>
            <a:endParaRPr lang="en-US"/>
          </a:p>
        </p:txBody>
      </p:sp>
      <p:pic>
        <p:nvPicPr>
          <p:cNvPr id="6" name="Resim 5">
            <a:extLst>
              <a:ext uri="{FF2B5EF4-FFF2-40B4-BE49-F238E27FC236}">
                <a16:creationId xmlns="" xmlns:a16="http://schemas.microsoft.com/office/drawing/2014/main" id="{E87FEC66-6F74-E941-93D0-E107699EA8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8" name="Resim 7"/>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412235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70"/>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Effect transition="in" filter="fade">
                                      <p:cBhvr>
                                        <p:cTn id="9" dur="500"/>
                                        <p:tgtEl>
                                          <p:spTgt spid="6"/>
                                        </p:tgtEl>
                                      </p:cBhvr>
                                    </p:animEffect>
                                  </p:childTnLst>
                                </p:cTn>
                              </p:par>
                              <p:par>
                                <p:cTn id="10" presetID="12" presetClass="entr" presetSubtype="8"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p:tgtEl>
                                          <p:spTgt spid="8"/>
                                        </p:tgtEl>
                                        <p:attrNameLst>
                                          <p:attrName>ppt_x</p:attrName>
                                        </p:attrNameLst>
                                      </p:cBhvr>
                                      <p:tavLst>
                                        <p:tav tm="0">
                                          <p:val>
                                            <p:strVal val="#ppt_x-#ppt_w*1.125000"/>
                                          </p:val>
                                        </p:tav>
                                        <p:tav tm="100000">
                                          <p:val>
                                            <p:strVal val="#ppt_x"/>
                                          </p:val>
                                        </p:tav>
                                      </p:tavLst>
                                    </p:anim>
                                    <p:animEffect transition="in" filter="wipe(right)">
                                      <p:cBhvr>
                                        <p:cTn id="13" dur="500"/>
                                        <p:tgtEl>
                                          <p:spTgt spid="8"/>
                                        </p:tgtEl>
                                      </p:cBhvr>
                                    </p:animEffect>
                                  </p:childTnLst>
                                </p:cTn>
                              </p:par>
                              <p:par>
                                <p:cTn id="14" presetID="50" presetClass="entr" presetSubtype="0" decel="100000" fill="hold" nodeType="withEffect">
                                  <p:stCondLst>
                                    <p:cond delay="250"/>
                                  </p:stCondLst>
                                  <p:childTnLst>
                                    <p:set>
                                      <p:cBhvr>
                                        <p:cTn id="15" dur="1" fill="hold">
                                          <p:stCondLst>
                                            <p:cond delay="0"/>
                                          </p:stCondLst>
                                        </p:cTn>
                                        <p:tgtEl>
                                          <p:spTgt spid="7"/>
                                        </p:tgtEl>
                                        <p:attrNameLst>
                                          <p:attrName>style.visibility</p:attrName>
                                        </p:attrNameLst>
                                      </p:cBhvr>
                                      <p:to>
                                        <p:strVal val="visible"/>
                                      </p:to>
                                    </p:set>
                                    <p:anim calcmode="lin" valueType="num">
                                      <p:cBhvr>
                                        <p:cTn id="16" dur="750" fill="hold"/>
                                        <p:tgtEl>
                                          <p:spTgt spid="7"/>
                                        </p:tgtEl>
                                        <p:attrNameLst>
                                          <p:attrName>ppt_w</p:attrName>
                                        </p:attrNameLst>
                                      </p:cBhvr>
                                      <p:tavLst>
                                        <p:tav tm="0">
                                          <p:val>
                                            <p:strVal val="#ppt_w+.3"/>
                                          </p:val>
                                        </p:tav>
                                        <p:tav tm="100000">
                                          <p:val>
                                            <p:strVal val="#ppt_w"/>
                                          </p:val>
                                        </p:tav>
                                      </p:tavLst>
                                    </p:anim>
                                    <p:anim calcmode="lin" valueType="num">
                                      <p:cBhvr>
                                        <p:cTn id="17" dur="750" fill="hold"/>
                                        <p:tgtEl>
                                          <p:spTgt spid="7"/>
                                        </p:tgtEl>
                                        <p:attrNameLst>
                                          <p:attrName>ppt_h</p:attrName>
                                        </p:attrNameLst>
                                      </p:cBhvr>
                                      <p:tavLst>
                                        <p:tav tm="0">
                                          <p:val>
                                            <p:strVal val="#ppt_h"/>
                                          </p:val>
                                        </p:tav>
                                        <p:tav tm="100000">
                                          <p:val>
                                            <p:strVal val="#ppt_h"/>
                                          </p:val>
                                        </p:tav>
                                      </p:tavLst>
                                    </p:anim>
                                    <p:animEffect transition="in" filter="fade">
                                      <p:cBhvr>
                                        <p:cTn id="18"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C0A97E-D87B-4518-A8D2-2F8008DBCA0A}" type="datetimeFigureOut">
              <a:rPr lang="en-US" smtClean="0"/>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4AF2D4-0AD3-4D3E-8843-6050B24753DF}" type="slidenum">
              <a:rPr lang="en-US" smtClean="0"/>
              <a:t>‹#›</a:t>
            </a:fld>
            <a:endParaRPr lang="en-US"/>
          </a:p>
        </p:txBody>
      </p:sp>
      <p:pic>
        <p:nvPicPr>
          <p:cNvPr id="5" name="Resim 4">
            <a:extLst>
              <a:ext uri="{FF2B5EF4-FFF2-40B4-BE49-F238E27FC236}">
                <a16:creationId xmlns="" xmlns:a16="http://schemas.microsoft.com/office/drawing/2014/main" id="{E87FEC66-6F74-E941-93D0-E107699EA8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1741385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strVal val="#ppt_w*0.7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animEffect transition="in" filter="fade">
                                      <p:cBhvr>
                                        <p:cTn id="9" dur="500"/>
                                        <p:tgtEl>
                                          <p:spTgt spid="5"/>
                                        </p:tgtEl>
                                      </p:cBhvr>
                                    </p:animEffect>
                                  </p:childTnLst>
                                </p:cTn>
                              </p:par>
                              <p:par>
                                <p:cTn id="10" presetID="12" presetClass="entr" presetSubtype="8"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ppt_x</p:attrName>
                                        </p:attrNameLst>
                                      </p:cBhvr>
                                      <p:tavLst>
                                        <p:tav tm="0">
                                          <p:val>
                                            <p:strVal val="#ppt_x-#ppt_w*1.125000"/>
                                          </p:val>
                                        </p:tav>
                                        <p:tav tm="100000">
                                          <p:val>
                                            <p:strVal val="#ppt_x"/>
                                          </p:val>
                                        </p:tav>
                                      </p:tavLst>
                                    </p:anim>
                                    <p:animEffect transition="in" filter="wipe(right)">
                                      <p:cBhvr>
                                        <p:cTn id="13" dur="500"/>
                                        <p:tgtEl>
                                          <p:spTgt spid="7"/>
                                        </p:tgtEl>
                                      </p:cBhvr>
                                    </p:animEffect>
                                  </p:childTnLst>
                                </p:cTn>
                              </p:par>
                              <p:par>
                                <p:cTn id="14" presetID="50" presetClass="entr" presetSubtype="0" decel="100000" fill="hold" nodeType="withEffect">
                                  <p:stCondLst>
                                    <p:cond delay="250"/>
                                  </p:stCondLst>
                                  <p:childTnLst>
                                    <p:set>
                                      <p:cBhvr>
                                        <p:cTn id="15" dur="1" fill="hold">
                                          <p:stCondLst>
                                            <p:cond delay="0"/>
                                          </p:stCondLst>
                                        </p:cTn>
                                        <p:tgtEl>
                                          <p:spTgt spid="6"/>
                                        </p:tgtEl>
                                        <p:attrNameLst>
                                          <p:attrName>style.visibility</p:attrName>
                                        </p:attrNameLst>
                                      </p:cBhvr>
                                      <p:to>
                                        <p:strVal val="visible"/>
                                      </p:to>
                                    </p:set>
                                    <p:anim calcmode="lin" valueType="num">
                                      <p:cBhvr>
                                        <p:cTn id="16" dur="750" fill="hold"/>
                                        <p:tgtEl>
                                          <p:spTgt spid="6"/>
                                        </p:tgtEl>
                                        <p:attrNameLst>
                                          <p:attrName>ppt_w</p:attrName>
                                        </p:attrNameLst>
                                      </p:cBhvr>
                                      <p:tavLst>
                                        <p:tav tm="0">
                                          <p:val>
                                            <p:strVal val="#ppt_w+.3"/>
                                          </p:val>
                                        </p:tav>
                                        <p:tav tm="100000">
                                          <p:val>
                                            <p:strVal val="#ppt_w"/>
                                          </p:val>
                                        </p:tav>
                                      </p:tavLst>
                                    </p:anim>
                                    <p:anim calcmode="lin" valueType="num">
                                      <p:cBhvr>
                                        <p:cTn id="17" dur="750" fill="hold"/>
                                        <p:tgtEl>
                                          <p:spTgt spid="6"/>
                                        </p:tgtEl>
                                        <p:attrNameLst>
                                          <p:attrName>ppt_h</p:attrName>
                                        </p:attrNameLst>
                                      </p:cBhvr>
                                      <p:tavLst>
                                        <p:tav tm="0">
                                          <p:val>
                                            <p:strVal val="#ppt_h"/>
                                          </p:val>
                                        </p:tav>
                                        <p:tav tm="100000">
                                          <p:val>
                                            <p:strVal val="#ppt_h"/>
                                          </p:val>
                                        </p:tav>
                                      </p:tavLst>
                                    </p:anim>
                                    <p:animEffect transition="in" filter="fade">
                                      <p:cBhvr>
                                        <p:cTn id="18" dur="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EC0A97E-D87B-4518-A8D2-2F8008DBCA0A}"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AF2D4-0AD3-4D3E-8843-6050B24753DF}" type="slidenum">
              <a:rPr lang="en-US" smtClean="0"/>
              <a:t>‹#›</a:t>
            </a:fld>
            <a:endParaRPr lang="en-US"/>
          </a:p>
        </p:txBody>
      </p:sp>
      <p:pic>
        <p:nvPicPr>
          <p:cNvPr id="8" name="Resim 7">
            <a:extLst>
              <a:ext uri="{FF2B5EF4-FFF2-40B4-BE49-F238E27FC236}">
                <a16:creationId xmlns="" xmlns:a16="http://schemas.microsoft.com/office/drawing/2014/main" id="{E87FEC66-6F74-E941-93D0-E107699EA8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10" name="Resim 9"/>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3139158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strVal val="#ppt_w*0.7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animEffect transition="in" filter="fade">
                                      <p:cBhvr>
                                        <p:cTn id="9" dur="500"/>
                                        <p:tgtEl>
                                          <p:spTgt spid="8"/>
                                        </p:tgtEl>
                                      </p:cBhvr>
                                    </p:animEffect>
                                  </p:childTnLst>
                                </p:cTn>
                              </p:par>
                              <p:par>
                                <p:cTn id="10" presetID="12" presetClass="entr" presetSubtype="8"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p:tgtEl>
                                          <p:spTgt spid="10"/>
                                        </p:tgtEl>
                                        <p:attrNameLst>
                                          <p:attrName>ppt_x</p:attrName>
                                        </p:attrNameLst>
                                      </p:cBhvr>
                                      <p:tavLst>
                                        <p:tav tm="0">
                                          <p:val>
                                            <p:strVal val="#ppt_x-#ppt_w*1.125000"/>
                                          </p:val>
                                        </p:tav>
                                        <p:tav tm="100000">
                                          <p:val>
                                            <p:strVal val="#ppt_x"/>
                                          </p:val>
                                        </p:tav>
                                      </p:tavLst>
                                    </p:anim>
                                    <p:animEffect transition="in" filter="wipe(right)">
                                      <p:cBhvr>
                                        <p:cTn id="13" dur="500"/>
                                        <p:tgtEl>
                                          <p:spTgt spid="10"/>
                                        </p:tgtEl>
                                      </p:cBhvr>
                                    </p:animEffect>
                                  </p:childTnLst>
                                </p:cTn>
                              </p:par>
                              <p:par>
                                <p:cTn id="14" presetID="50" presetClass="entr" presetSubtype="0" decel="100000" fill="hold" nodeType="withEffect">
                                  <p:stCondLst>
                                    <p:cond delay="250"/>
                                  </p:stCondLst>
                                  <p:childTnLst>
                                    <p:set>
                                      <p:cBhvr>
                                        <p:cTn id="15" dur="1" fill="hold">
                                          <p:stCondLst>
                                            <p:cond delay="0"/>
                                          </p:stCondLst>
                                        </p:cTn>
                                        <p:tgtEl>
                                          <p:spTgt spid="9"/>
                                        </p:tgtEl>
                                        <p:attrNameLst>
                                          <p:attrName>style.visibility</p:attrName>
                                        </p:attrNameLst>
                                      </p:cBhvr>
                                      <p:to>
                                        <p:strVal val="visible"/>
                                      </p:to>
                                    </p:set>
                                    <p:anim calcmode="lin" valueType="num">
                                      <p:cBhvr>
                                        <p:cTn id="16" dur="750" fill="hold"/>
                                        <p:tgtEl>
                                          <p:spTgt spid="9"/>
                                        </p:tgtEl>
                                        <p:attrNameLst>
                                          <p:attrName>ppt_w</p:attrName>
                                        </p:attrNameLst>
                                      </p:cBhvr>
                                      <p:tavLst>
                                        <p:tav tm="0">
                                          <p:val>
                                            <p:strVal val="#ppt_w+.3"/>
                                          </p:val>
                                        </p:tav>
                                        <p:tav tm="100000">
                                          <p:val>
                                            <p:strVal val="#ppt_w"/>
                                          </p:val>
                                        </p:tav>
                                      </p:tavLst>
                                    </p:anim>
                                    <p:anim calcmode="lin" valueType="num">
                                      <p:cBhvr>
                                        <p:cTn id="17" dur="750" fill="hold"/>
                                        <p:tgtEl>
                                          <p:spTgt spid="9"/>
                                        </p:tgtEl>
                                        <p:attrNameLst>
                                          <p:attrName>ppt_h</p:attrName>
                                        </p:attrNameLst>
                                      </p:cBhvr>
                                      <p:tavLst>
                                        <p:tav tm="0">
                                          <p:val>
                                            <p:strVal val="#ppt_h"/>
                                          </p:val>
                                        </p:tav>
                                        <p:tav tm="100000">
                                          <p:val>
                                            <p:strVal val="#ppt_h"/>
                                          </p:val>
                                        </p:tav>
                                      </p:tavLst>
                                    </p:anim>
                                    <p:animEffect transition="in" filter="fade">
                                      <p:cBhvr>
                                        <p:cTn id="18"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EC0A97E-D87B-4518-A8D2-2F8008DBCA0A}"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AF2D4-0AD3-4D3E-8843-6050B24753DF}" type="slidenum">
              <a:rPr lang="en-US" smtClean="0"/>
              <a:t>‹#›</a:t>
            </a:fld>
            <a:endParaRPr lang="en-US"/>
          </a:p>
        </p:txBody>
      </p:sp>
      <p:pic>
        <p:nvPicPr>
          <p:cNvPr id="8" name="Resim 7">
            <a:extLst>
              <a:ext uri="{FF2B5EF4-FFF2-40B4-BE49-F238E27FC236}">
                <a16:creationId xmlns="" xmlns:a16="http://schemas.microsoft.com/office/drawing/2014/main" id="{E87FEC66-6F74-E941-93D0-E107699EA8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54" y="125570"/>
            <a:ext cx="9128692" cy="834419"/>
          </a:xfrm>
          <a:prstGeom prst="rect">
            <a:avLst/>
          </a:prstGeom>
        </p:spPr>
      </p:pic>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899075" y="268822"/>
            <a:ext cx="2809555" cy="237498"/>
          </a:xfrm>
          <a:prstGeom prst="rect">
            <a:avLst/>
          </a:prstGeom>
        </p:spPr>
      </p:pic>
      <p:pic>
        <p:nvPicPr>
          <p:cNvPr id="10" name="Resim 9"/>
          <p:cNvPicPr>
            <a:picLocks noChangeAspect="1"/>
          </p:cNvPicPr>
          <p:nvPr/>
        </p:nvPicPr>
        <p:blipFill>
          <a:blip r:embed="rId4">
            <a:extLst>
              <a:ext uri="{28A0092B-C50C-407E-A947-70E740481C1C}">
                <a14:useLocalDpi xmlns:a14="http://schemas.microsoft.com/office/drawing/2010/main" val="0"/>
              </a:ext>
            </a:extLst>
          </a:blip>
          <a:srcRect/>
          <a:stretch/>
        </p:blipFill>
        <p:spPr>
          <a:xfrm>
            <a:off x="1092" y="80506"/>
            <a:ext cx="874116" cy="833648"/>
          </a:xfrm>
          <a:prstGeom prst="rect">
            <a:avLst/>
          </a:prstGeom>
        </p:spPr>
      </p:pic>
    </p:spTree>
    <p:extLst>
      <p:ext uri="{BB962C8B-B14F-4D97-AF65-F5344CB8AC3E}">
        <p14:creationId xmlns:p14="http://schemas.microsoft.com/office/powerpoint/2010/main" val="375758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strVal val="#ppt_w*0.70"/>
                                          </p:val>
                                        </p:tav>
                                        <p:tav tm="100000">
                                          <p:val>
                                            <p:strVal val="#ppt_w"/>
                                          </p:val>
                                        </p:tav>
                                      </p:tavLst>
                                    </p:anim>
                                    <p:anim calcmode="lin" valueType="num">
                                      <p:cBhvr>
                                        <p:cTn id="8" dur="500" fill="hold"/>
                                        <p:tgtEl>
                                          <p:spTgt spid="8"/>
                                        </p:tgtEl>
                                        <p:attrNameLst>
                                          <p:attrName>ppt_h</p:attrName>
                                        </p:attrNameLst>
                                      </p:cBhvr>
                                      <p:tavLst>
                                        <p:tav tm="0">
                                          <p:val>
                                            <p:strVal val="#ppt_h"/>
                                          </p:val>
                                        </p:tav>
                                        <p:tav tm="100000">
                                          <p:val>
                                            <p:strVal val="#ppt_h"/>
                                          </p:val>
                                        </p:tav>
                                      </p:tavLst>
                                    </p:anim>
                                    <p:animEffect transition="in" filter="fade">
                                      <p:cBhvr>
                                        <p:cTn id="9" dur="500"/>
                                        <p:tgtEl>
                                          <p:spTgt spid="8"/>
                                        </p:tgtEl>
                                      </p:cBhvr>
                                    </p:animEffect>
                                  </p:childTnLst>
                                </p:cTn>
                              </p:par>
                              <p:par>
                                <p:cTn id="10" presetID="12" presetClass="entr" presetSubtype="8"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p:tgtEl>
                                          <p:spTgt spid="10"/>
                                        </p:tgtEl>
                                        <p:attrNameLst>
                                          <p:attrName>ppt_x</p:attrName>
                                        </p:attrNameLst>
                                      </p:cBhvr>
                                      <p:tavLst>
                                        <p:tav tm="0">
                                          <p:val>
                                            <p:strVal val="#ppt_x-#ppt_w*1.125000"/>
                                          </p:val>
                                        </p:tav>
                                        <p:tav tm="100000">
                                          <p:val>
                                            <p:strVal val="#ppt_x"/>
                                          </p:val>
                                        </p:tav>
                                      </p:tavLst>
                                    </p:anim>
                                    <p:animEffect transition="in" filter="wipe(right)">
                                      <p:cBhvr>
                                        <p:cTn id="13" dur="500"/>
                                        <p:tgtEl>
                                          <p:spTgt spid="10"/>
                                        </p:tgtEl>
                                      </p:cBhvr>
                                    </p:animEffect>
                                  </p:childTnLst>
                                </p:cTn>
                              </p:par>
                              <p:par>
                                <p:cTn id="14" presetID="50" presetClass="entr" presetSubtype="0" decel="100000" fill="hold" nodeType="withEffect">
                                  <p:stCondLst>
                                    <p:cond delay="250"/>
                                  </p:stCondLst>
                                  <p:childTnLst>
                                    <p:set>
                                      <p:cBhvr>
                                        <p:cTn id="15" dur="1" fill="hold">
                                          <p:stCondLst>
                                            <p:cond delay="0"/>
                                          </p:stCondLst>
                                        </p:cTn>
                                        <p:tgtEl>
                                          <p:spTgt spid="9"/>
                                        </p:tgtEl>
                                        <p:attrNameLst>
                                          <p:attrName>style.visibility</p:attrName>
                                        </p:attrNameLst>
                                      </p:cBhvr>
                                      <p:to>
                                        <p:strVal val="visible"/>
                                      </p:to>
                                    </p:set>
                                    <p:anim calcmode="lin" valueType="num">
                                      <p:cBhvr>
                                        <p:cTn id="16" dur="750" fill="hold"/>
                                        <p:tgtEl>
                                          <p:spTgt spid="9"/>
                                        </p:tgtEl>
                                        <p:attrNameLst>
                                          <p:attrName>ppt_w</p:attrName>
                                        </p:attrNameLst>
                                      </p:cBhvr>
                                      <p:tavLst>
                                        <p:tav tm="0">
                                          <p:val>
                                            <p:strVal val="#ppt_w+.3"/>
                                          </p:val>
                                        </p:tav>
                                        <p:tav tm="100000">
                                          <p:val>
                                            <p:strVal val="#ppt_w"/>
                                          </p:val>
                                        </p:tav>
                                      </p:tavLst>
                                    </p:anim>
                                    <p:anim calcmode="lin" valueType="num">
                                      <p:cBhvr>
                                        <p:cTn id="17" dur="750" fill="hold"/>
                                        <p:tgtEl>
                                          <p:spTgt spid="9"/>
                                        </p:tgtEl>
                                        <p:attrNameLst>
                                          <p:attrName>ppt_h</p:attrName>
                                        </p:attrNameLst>
                                      </p:cBhvr>
                                      <p:tavLst>
                                        <p:tav tm="0">
                                          <p:val>
                                            <p:strVal val="#ppt_h"/>
                                          </p:val>
                                        </p:tav>
                                        <p:tav tm="100000">
                                          <p:val>
                                            <p:strVal val="#ppt_h"/>
                                          </p:val>
                                        </p:tav>
                                      </p:tavLst>
                                    </p:anim>
                                    <p:animEffect transition="in" filter="fade">
                                      <p:cBhvr>
                                        <p:cTn id="18"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C0A97E-D87B-4518-A8D2-2F8008DBCA0A}" type="datetimeFigureOut">
              <a:rPr lang="en-US" smtClean="0"/>
              <a:t>3/29/2020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AF2D4-0AD3-4D3E-8843-6050B24753DF}" type="slidenum">
              <a:rPr lang="en-US" smtClean="0"/>
              <a:t>‹#›</a:t>
            </a:fld>
            <a:endParaRPr lang="en-US"/>
          </a:p>
        </p:txBody>
      </p:sp>
    </p:spTree>
    <p:extLst>
      <p:ext uri="{BB962C8B-B14F-4D97-AF65-F5344CB8AC3E}">
        <p14:creationId xmlns:p14="http://schemas.microsoft.com/office/powerpoint/2010/main" val="5766645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 Id="rId4" Type="http://schemas.openxmlformats.org/officeDocument/2006/relationships/image" Target="../media/image9.emf"/></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5.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 Başlık 1">
            <a:extLst>
              <a:ext uri="{FF2B5EF4-FFF2-40B4-BE49-F238E27FC236}">
                <a16:creationId xmlns:a16="http://schemas.microsoft.com/office/drawing/2014/main" xmlns="" id="{A322A122-E7D6-4558-9A2E-27825CB7762F}"/>
              </a:ext>
            </a:extLst>
          </p:cNvPr>
          <p:cNvSpPr>
            <a:spLocks noGrp="1"/>
          </p:cNvSpPr>
          <p:nvPr>
            <p:ph type="subTitle" idx="1"/>
          </p:nvPr>
        </p:nvSpPr>
        <p:spPr/>
        <p:txBody>
          <a:bodyPr/>
          <a:lstStyle/>
          <a:p>
            <a:r>
              <a:rPr lang="tr-TR" dirty="0" smtClean="0"/>
              <a:t>OLASILIK VE İSTATİSTİK</a:t>
            </a:r>
            <a:endParaRPr lang="tr-TR" dirty="0"/>
          </a:p>
        </p:txBody>
      </p:sp>
      <p:sp>
        <p:nvSpPr>
          <p:cNvPr id="7" name="Metin Yer Tutucusu 6">
            <a:extLst>
              <a:ext uri="{FF2B5EF4-FFF2-40B4-BE49-F238E27FC236}">
                <a16:creationId xmlns:a16="http://schemas.microsoft.com/office/drawing/2014/main" xmlns="" id="{D115F4A7-CB48-40AB-926B-AAE95A674976}"/>
              </a:ext>
            </a:extLst>
          </p:cNvPr>
          <p:cNvSpPr>
            <a:spLocks noGrp="1"/>
          </p:cNvSpPr>
          <p:nvPr>
            <p:ph type="body" sz="quarter" idx="13"/>
          </p:nvPr>
        </p:nvSpPr>
        <p:spPr/>
        <p:txBody>
          <a:bodyPr/>
          <a:lstStyle/>
          <a:p>
            <a:r>
              <a:rPr lang="tr-TR" dirty="0" smtClean="0"/>
              <a:t>Dr. </a:t>
            </a:r>
            <a:r>
              <a:rPr lang="tr-TR" dirty="0" err="1" smtClean="0"/>
              <a:t>Öğr</a:t>
            </a:r>
            <a:r>
              <a:rPr lang="tr-TR" dirty="0" smtClean="0"/>
              <a:t>. Üyesi Sinan UĞUZ</a:t>
            </a:r>
            <a:endParaRPr lang="tr-TR" dirty="0"/>
          </a:p>
        </p:txBody>
      </p:sp>
      <p:sp>
        <p:nvSpPr>
          <p:cNvPr id="8" name="Metin Yer Tutucusu 7">
            <a:extLst>
              <a:ext uri="{FF2B5EF4-FFF2-40B4-BE49-F238E27FC236}">
                <a16:creationId xmlns:a16="http://schemas.microsoft.com/office/drawing/2014/main" xmlns="" id="{7F79BC25-1C9A-4C4B-8412-601AF7ABE8B1}"/>
              </a:ext>
            </a:extLst>
          </p:cNvPr>
          <p:cNvSpPr>
            <a:spLocks noGrp="1"/>
          </p:cNvSpPr>
          <p:nvPr>
            <p:ph type="body" sz="quarter" idx="14"/>
          </p:nvPr>
        </p:nvSpPr>
        <p:spPr/>
        <p:txBody>
          <a:bodyPr>
            <a:normAutofit/>
          </a:bodyPr>
          <a:lstStyle/>
          <a:p>
            <a:r>
              <a:rPr lang="tr-TR" dirty="0" smtClean="0"/>
              <a:t>HAFTA-1-</a:t>
            </a:r>
          </a:p>
          <a:p>
            <a:endParaRPr lang="tr-TR" dirty="0"/>
          </a:p>
        </p:txBody>
      </p:sp>
    </p:spTree>
    <p:extLst>
      <p:ext uri="{BB962C8B-B14F-4D97-AF65-F5344CB8AC3E}">
        <p14:creationId xmlns:p14="http://schemas.microsoft.com/office/powerpoint/2010/main" val="747408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10</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342900" lvl="0" indent="-342900" algn="just">
              <a:buFont typeface="Arial" pitchFamily="34" charset="0"/>
              <a:buChar char="•"/>
            </a:pPr>
            <a:r>
              <a:rPr lang="tr-TR" sz="2000" dirty="0">
                <a:solidFill>
                  <a:prstClr val="black"/>
                </a:solidFill>
              </a:rPr>
              <a:t>Ana kütlenin tamamına ulaşma imkanı olmadığı durumlarda, istatistik analiz süreci için çeşitli yöntemlerle ana kütleyi temsil edecek örnek alınması işlemidir.</a:t>
            </a:r>
          </a:p>
          <a:p>
            <a:pPr marL="342900" lvl="0" indent="-342900" algn="just">
              <a:buFont typeface="Arial" pitchFamily="34" charset="0"/>
              <a:buChar char="•"/>
            </a:pPr>
            <a:r>
              <a:rPr lang="tr-TR" sz="2000" dirty="0">
                <a:solidFill>
                  <a:prstClr val="black"/>
                </a:solidFill>
              </a:rPr>
              <a:t>Neden Örnekleme</a:t>
            </a:r>
          </a:p>
          <a:p>
            <a:pPr marL="742950" lvl="1" indent="-285750" algn="just">
              <a:buFont typeface="Arial" pitchFamily="34" charset="0"/>
              <a:buChar char="–"/>
            </a:pPr>
            <a:r>
              <a:rPr lang="tr-TR" sz="2000" b="1" i="1" dirty="0">
                <a:solidFill>
                  <a:prstClr val="black"/>
                </a:solidFill>
              </a:rPr>
              <a:t>Maliyet</a:t>
            </a:r>
            <a:r>
              <a:rPr lang="en-US" sz="2000" dirty="0">
                <a:solidFill>
                  <a:prstClr val="black"/>
                </a:solidFill>
              </a:rPr>
              <a:t> (</a:t>
            </a:r>
            <a:r>
              <a:rPr lang="tr-TR" sz="2000" dirty="0">
                <a:solidFill>
                  <a:prstClr val="black"/>
                </a:solidFill>
              </a:rPr>
              <a:t>100 milyon TV kullanıcısına anket uygulamaya göre 1000 TV izleyicisine uygulamak daha ucuzdur</a:t>
            </a:r>
            <a:r>
              <a:rPr lang="en-US" sz="2000" dirty="0">
                <a:solidFill>
                  <a:prstClr val="black"/>
                </a:solidFill>
              </a:rPr>
              <a:t>)</a:t>
            </a:r>
            <a:endParaRPr lang="tr-TR" sz="2000" dirty="0">
              <a:solidFill>
                <a:prstClr val="black"/>
              </a:solidFill>
            </a:endParaRPr>
          </a:p>
          <a:p>
            <a:pPr marL="742950" lvl="1" indent="-285750" algn="just">
              <a:buFont typeface="Arial" pitchFamily="34" charset="0"/>
              <a:buChar char="–"/>
            </a:pPr>
            <a:r>
              <a:rPr lang="tr-TR" sz="2000" b="1" i="1" dirty="0">
                <a:solidFill>
                  <a:prstClr val="black"/>
                </a:solidFill>
              </a:rPr>
              <a:t>Zaman Kazanımı (Pratik)</a:t>
            </a:r>
            <a:r>
              <a:rPr lang="en-US" sz="2000" dirty="0">
                <a:solidFill>
                  <a:prstClr val="black"/>
                </a:solidFill>
              </a:rPr>
              <a:t> </a:t>
            </a:r>
            <a:r>
              <a:rPr lang="en-US" sz="2000" dirty="0" smtClean="0">
                <a:solidFill>
                  <a:prstClr val="black"/>
                </a:solidFill>
              </a:rPr>
              <a:t>( </a:t>
            </a:r>
            <a:r>
              <a:rPr lang="tr-TR" sz="2000" dirty="0">
                <a:solidFill>
                  <a:prstClr val="black"/>
                </a:solidFill>
              </a:rPr>
              <a:t>Bütün araçlara çarpışma testi uygulamak</a:t>
            </a:r>
            <a:r>
              <a:rPr lang="en-US" sz="2000" dirty="0" smtClean="0">
                <a:solidFill>
                  <a:prstClr val="black"/>
                </a:solidFill>
              </a:rPr>
              <a:t>).</a:t>
            </a:r>
            <a:endParaRPr lang="tr-TR" sz="2000" dirty="0" smtClean="0">
              <a:solidFill>
                <a:prstClr val="black"/>
              </a:solidFill>
            </a:endParaRPr>
          </a:p>
          <a:p>
            <a:pPr marL="342900" lvl="0" indent="-342900" algn="just">
              <a:buFont typeface="Arial" pitchFamily="34" charset="0"/>
              <a:buChar char="•"/>
            </a:pPr>
            <a:r>
              <a:rPr lang="tr-TR" sz="2000" b="1" dirty="0">
                <a:solidFill>
                  <a:prstClr val="black"/>
                </a:solidFill>
              </a:rPr>
              <a:t>Örnekleme planı </a:t>
            </a:r>
            <a:r>
              <a:rPr lang="tr-TR" sz="2000" dirty="0">
                <a:solidFill>
                  <a:prstClr val="black"/>
                </a:solidFill>
              </a:rPr>
              <a:t>bir ana kütleden örneklemin hangi koşullarda çekileceğini gösteren metot ve prosedürler bütünüdür. Aşağıdaki aşamaları içeri</a:t>
            </a:r>
          </a:p>
          <a:p>
            <a:pPr marL="457200" lvl="0" indent="-457200" algn="l">
              <a:buFont typeface="+mj-lt"/>
              <a:buAutoNum type="arabicPeriod"/>
            </a:pPr>
            <a:r>
              <a:rPr lang="tr-TR" sz="2000" dirty="0">
                <a:solidFill>
                  <a:prstClr val="black"/>
                </a:solidFill>
              </a:rPr>
              <a:t>Örnekleme amacının belirlenmesi </a:t>
            </a:r>
          </a:p>
          <a:p>
            <a:pPr marL="457200" lvl="0" indent="-457200" algn="l">
              <a:buFont typeface="+mj-lt"/>
              <a:buAutoNum type="arabicPeriod"/>
            </a:pPr>
            <a:r>
              <a:rPr lang="tr-TR" sz="2000" dirty="0">
                <a:solidFill>
                  <a:prstClr val="black"/>
                </a:solidFill>
              </a:rPr>
              <a:t>Araştırma evreninin belirlenmesi </a:t>
            </a:r>
          </a:p>
          <a:p>
            <a:pPr marL="457200" lvl="0" indent="-457200" algn="l">
              <a:buFont typeface="+mj-lt"/>
              <a:buAutoNum type="arabicPeriod"/>
            </a:pPr>
            <a:r>
              <a:rPr lang="tr-TR" sz="2000" dirty="0">
                <a:solidFill>
                  <a:prstClr val="black"/>
                </a:solidFill>
              </a:rPr>
              <a:t>Değişkenlerin belirlenmesi</a:t>
            </a:r>
          </a:p>
          <a:p>
            <a:pPr marL="457200" lvl="0" indent="-457200" algn="l">
              <a:buFont typeface="+mj-lt"/>
              <a:buAutoNum type="arabicPeriod"/>
            </a:pPr>
            <a:r>
              <a:rPr lang="tr-TR" sz="2000" dirty="0">
                <a:solidFill>
                  <a:prstClr val="black"/>
                </a:solidFill>
              </a:rPr>
              <a:t>Veri toplama yönteminin seçilmesi</a:t>
            </a:r>
          </a:p>
          <a:p>
            <a:pPr marL="457200" lvl="0" indent="-457200" algn="l">
              <a:buFont typeface="+mj-lt"/>
              <a:buAutoNum type="arabicPeriod"/>
            </a:pPr>
            <a:r>
              <a:rPr lang="tr-TR" sz="2000" dirty="0">
                <a:solidFill>
                  <a:prstClr val="black"/>
                </a:solidFill>
              </a:rPr>
              <a:t>Örnekleme büyüklüğünün hesaplanması</a:t>
            </a:r>
          </a:p>
          <a:p>
            <a:pPr marL="457200" lvl="0" indent="-457200" algn="l">
              <a:buFont typeface="+mj-lt"/>
              <a:buAutoNum type="arabicPeriod"/>
            </a:pPr>
            <a:r>
              <a:rPr lang="tr-TR" sz="2000" dirty="0">
                <a:solidFill>
                  <a:prstClr val="black"/>
                </a:solidFill>
              </a:rPr>
              <a:t>Uygun Örnekleme tekniğinin seçilmesi</a:t>
            </a:r>
          </a:p>
          <a:p>
            <a:pPr marL="457200" lvl="0" indent="-457200" algn="l">
              <a:buFont typeface="+mj-lt"/>
              <a:buAutoNum type="arabicPeriod"/>
            </a:pPr>
            <a:r>
              <a:rPr lang="tr-TR" sz="2000" dirty="0">
                <a:solidFill>
                  <a:prstClr val="black"/>
                </a:solidFill>
              </a:rPr>
              <a:t>Saha araştırmasının organize edilmesi</a:t>
            </a:r>
          </a:p>
          <a:p>
            <a:pPr marL="457200" lvl="0" indent="-457200" algn="l">
              <a:buFont typeface="+mj-lt"/>
              <a:buAutoNum type="arabicPeriod"/>
            </a:pPr>
            <a:r>
              <a:rPr lang="tr-TR" sz="2000" dirty="0">
                <a:solidFill>
                  <a:prstClr val="black"/>
                </a:solidFill>
              </a:rPr>
              <a:t>Verilerin sistematik bir şekilde kayıt altına alınması</a:t>
            </a:r>
          </a:p>
          <a:p>
            <a:pPr lvl="1" algn="just"/>
            <a:endParaRPr lang="tr-TR" sz="2000" dirty="0">
              <a:solidFill>
                <a:prstClr val="black"/>
              </a:solidFill>
            </a:endParaRP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4100514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11</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ÇEŞİTLERİ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b="1" dirty="0">
                <a:solidFill>
                  <a:prstClr val="black"/>
                </a:solidFill>
              </a:rPr>
              <a:t>Basit Tesadüfi Örnekleme</a:t>
            </a:r>
            <a:endParaRPr lang="tr-TR" sz="2400" dirty="0">
              <a:solidFill>
                <a:prstClr val="black"/>
              </a:solidFill>
            </a:endParaRPr>
          </a:p>
          <a:p>
            <a:pPr marL="342900" lvl="0" indent="-342900" algn="just">
              <a:buFont typeface="Arial" pitchFamily="34" charset="0"/>
              <a:buChar char="•"/>
            </a:pPr>
            <a:r>
              <a:rPr lang="tr-TR" sz="2400" dirty="0">
                <a:solidFill>
                  <a:prstClr val="black"/>
                </a:solidFill>
              </a:rPr>
              <a:t>Araştırma evrenindeki her bir deneğin seçilme olasılığının eşit ve bağımsız olduğu örnekleme türüdür</a:t>
            </a:r>
          </a:p>
          <a:p>
            <a:pPr marL="342900" lvl="0" indent="-342900" algn="just">
              <a:buFont typeface="Arial" pitchFamily="34" charset="0"/>
              <a:buChar char="•"/>
            </a:pPr>
            <a:r>
              <a:rPr lang="tr-TR" sz="2400" dirty="0">
                <a:solidFill>
                  <a:prstClr val="black"/>
                </a:solidFill>
              </a:rPr>
              <a:t>Her bir elemanın seçilme şansı vardır ve bu elemanın seçilmesi diğerinin seçilmesini etkilemez.</a:t>
            </a:r>
          </a:p>
          <a:p>
            <a:pPr marL="342900" lvl="0" indent="-342900" algn="just">
              <a:buFont typeface="Arial" pitchFamily="34" charset="0"/>
              <a:buChar char="•"/>
            </a:pPr>
            <a:r>
              <a:rPr lang="tr-TR" sz="2400" dirty="0">
                <a:solidFill>
                  <a:prstClr val="black"/>
                </a:solidFill>
              </a:rPr>
              <a:t>Örnek: ISUBÜ öğrencilerinden 200 kişi örnek seçilecekse, 60000 öğrencinin tamamının </a:t>
            </a:r>
            <a:r>
              <a:rPr lang="tr-TR" sz="2400" dirty="0" smtClean="0">
                <a:solidFill>
                  <a:prstClr val="black"/>
                </a:solidFill>
              </a:rPr>
              <a:t>yazılı </a:t>
            </a:r>
            <a:r>
              <a:rPr lang="tr-TR" sz="2400" dirty="0">
                <a:solidFill>
                  <a:prstClr val="black"/>
                </a:solidFill>
              </a:rPr>
              <a:t>olduğu listeden rastgele örnek numarası belirleyerek örnek çekilmesi (Torbadan top çekilmesi gibi)</a:t>
            </a:r>
          </a:p>
          <a:p>
            <a:pPr lvl="1" algn="just"/>
            <a:endParaRPr lang="tr-TR" sz="2000" dirty="0">
              <a:solidFill>
                <a:prstClr val="black"/>
              </a:solidFill>
            </a:endParaRP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1712871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12</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ÇEŞİTLERİ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b="1" dirty="0">
                <a:solidFill>
                  <a:prstClr val="black"/>
                </a:solidFill>
              </a:rPr>
              <a:t>Tabakalı Örnekleme</a:t>
            </a:r>
            <a:endParaRPr lang="tr-TR" sz="2400" dirty="0">
              <a:solidFill>
                <a:prstClr val="black"/>
              </a:solidFill>
            </a:endParaRPr>
          </a:p>
          <a:p>
            <a:pPr marL="342900" lvl="0" indent="-342900" algn="just">
              <a:buFont typeface="Arial" pitchFamily="34" charset="0"/>
              <a:buChar char="•"/>
            </a:pPr>
            <a:r>
              <a:rPr lang="tr-TR" sz="2400" dirty="0">
                <a:solidFill>
                  <a:prstClr val="black"/>
                </a:solidFill>
              </a:rPr>
              <a:t>Bir değişkenin ana kütle içerisindeki temsil edilme oranının örneklem içerisinde de korunması isteniyorsa, bu durumda Tabakalı Örnekleme gerçekleştirilir.</a:t>
            </a:r>
          </a:p>
          <a:p>
            <a:pPr marL="342900" lvl="0" indent="-342900" algn="just">
              <a:buFont typeface="Arial" pitchFamily="34" charset="0"/>
              <a:buChar char="•"/>
            </a:pPr>
            <a:r>
              <a:rPr lang="tr-TR" sz="2400" dirty="0">
                <a:solidFill>
                  <a:prstClr val="black"/>
                </a:solidFill>
              </a:rPr>
              <a:t>Tabakalı örneklemede araştırma evreninin tabakalara ayrıldığı varsayılır.</a:t>
            </a:r>
          </a:p>
          <a:p>
            <a:pPr marL="342900" lvl="0" indent="-342900" algn="just">
              <a:buFont typeface="Arial" pitchFamily="34" charset="0"/>
              <a:buChar char="•"/>
            </a:pPr>
            <a:r>
              <a:rPr lang="tr-TR" sz="2400" dirty="0">
                <a:solidFill>
                  <a:prstClr val="black"/>
                </a:solidFill>
              </a:rPr>
              <a:t>Örnek: Yöneylem dersi alan öğrencilerden örneklem çekilecekse dersi alan 800 endüstri mühendisi ve 200 işletme bölümü öğrencisi olduğu durumda 100 kişilik örnekte 80 endüstri mühendisi ve 20 işletme öğrencisi olacak şekilde örneklem oluşturulması (800 den 80 ve 200 den 20 öğrenci rastgele seçilir)</a:t>
            </a:r>
          </a:p>
          <a:p>
            <a:pPr lvl="1" algn="just"/>
            <a:endParaRPr lang="tr-TR" sz="2000" dirty="0">
              <a:solidFill>
                <a:prstClr val="black"/>
              </a:solidFill>
            </a:endParaRP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1793949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13</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ÇEŞİTLERİ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b="1" dirty="0">
                <a:solidFill>
                  <a:prstClr val="black"/>
                </a:solidFill>
              </a:rPr>
              <a:t>Küme Örnekleme</a:t>
            </a:r>
            <a:endParaRPr lang="tr-TR" sz="2400" dirty="0">
              <a:solidFill>
                <a:prstClr val="black"/>
              </a:solidFill>
            </a:endParaRPr>
          </a:p>
          <a:p>
            <a:pPr marL="342900" lvl="0" indent="-342900" algn="just">
              <a:buFont typeface="Arial" pitchFamily="34" charset="0"/>
              <a:buChar char="•"/>
            </a:pPr>
            <a:r>
              <a:rPr lang="tr-TR" sz="2400" dirty="0">
                <a:solidFill>
                  <a:prstClr val="black"/>
                </a:solidFill>
              </a:rPr>
              <a:t>Deneklerin değil de grupların tesadüfi olarak seçildiği örnekleme türüdür.</a:t>
            </a:r>
          </a:p>
          <a:p>
            <a:pPr marL="342900" lvl="0" indent="-342900" algn="just">
              <a:buFont typeface="Arial" pitchFamily="34" charset="0"/>
              <a:buChar char="•"/>
            </a:pPr>
            <a:r>
              <a:rPr lang="tr-TR" sz="2400" dirty="0">
                <a:solidFill>
                  <a:prstClr val="black"/>
                </a:solidFill>
              </a:rPr>
              <a:t>Kullanım amacı coğrafi uzaklıktır.</a:t>
            </a:r>
          </a:p>
          <a:p>
            <a:pPr marL="342900" lvl="0" indent="-342900" algn="just">
              <a:buFont typeface="Arial" pitchFamily="34" charset="0"/>
              <a:buChar char="•"/>
            </a:pPr>
            <a:r>
              <a:rPr lang="tr-TR" sz="2400" dirty="0">
                <a:solidFill>
                  <a:prstClr val="black"/>
                </a:solidFill>
              </a:rPr>
              <a:t>Örnek: Örneğin </a:t>
            </a:r>
            <a:r>
              <a:rPr lang="tr-TR" sz="2400" dirty="0" smtClean="0">
                <a:solidFill>
                  <a:prstClr val="black"/>
                </a:solidFill>
              </a:rPr>
              <a:t>Para </a:t>
            </a:r>
            <a:r>
              <a:rPr lang="tr-TR" sz="2400" dirty="0">
                <a:solidFill>
                  <a:prstClr val="black"/>
                </a:solidFill>
              </a:rPr>
              <a:t>Tahsilat Birimlerinde 20’şer kişi çalışıyorsa ve araştırma analizlerinde 200 </a:t>
            </a:r>
            <a:r>
              <a:rPr lang="tr-TR" sz="2400" dirty="0" smtClean="0">
                <a:solidFill>
                  <a:prstClr val="black"/>
                </a:solidFill>
              </a:rPr>
              <a:t>çalışana </a:t>
            </a:r>
            <a:r>
              <a:rPr lang="tr-TR" sz="2400" dirty="0">
                <a:solidFill>
                  <a:prstClr val="black"/>
                </a:solidFill>
              </a:rPr>
              <a:t>ulaşılmak isteniyorsa, rastgele 10 tahsilat birimi seçmek yeterli olacaktır.</a:t>
            </a:r>
          </a:p>
          <a:p>
            <a:pPr lvl="1" algn="just"/>
            <a:endParaRPr lang="tr-TR" sz="2000" dirty="0">
              <a:solidFill>
                <a:prstClr val="black"/>
              </a:solidFill>
            </a:endParaRP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1479788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14</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ÇEŞİTLERİ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b="1" dirty="0">
                <a:solidFill>
                  <a:prstClr val="black"/>
                </a:solidFill>
              </a:rPr>
              <a:t>Sistematik Örnekleme</a:t>
            </a:r>
            <a:r>
              <a:rPr lang="tr-TR" sz="2400" dirty="0">
                <a:solidFill>
                  <a:prstClr val="black"/>
                </a:solidFill>
              </a:rPr>
              <a:t> </a:t>
            </a:r>
          </a:p>
          <a:p>
            <a:pPr marL="342900" lvl="0" indent="-342900" algn="just">
              <a:buFont typeface="Arial" pitchFamily="34" charset="0"/>
              <a:buChar char="•"/>
            </a:pPr>
            <a:r>
              <a:rPr lang="tr-TR" sz="2400" dirty="0">
                <a:solidFill>
                  <a:prstClr val="black"/>
                </a:solidFill>
              </a:rPr>
              <a:t>Örnekleme çerçevesindeki k. sıradaki deneklerin seçildiği örnekleme türüdür.</a:t>
            </a:r>
          </a:p>
          <a:p>
            <a:pPr marL="342900" lvl="0" indent="-342900" algn="just">
              <a:buFont typeface="Arial" pitchFamily="34" charset="0"/>
              <a:buChar char="•"/>
            </a:pPr>
            <a:r>
              <a:rPr lang="tr-TR" sz="2400" dirty="0">
                <a:solidFill>
                  <a:prstClr val="black"/>
                </a:solidFill>
              </a:rPr>
              <a:t>Örnek: 5000 kişilik bir listeden 500 kişi örnekleyeceksek, 3 kişiden başlayarak 10 ar artırarak seçim yapabiliriz. (3, 13, 23, 33, . . . , 4993)</a:t>
            </a:r>
          </a:p>
          <a:p>
            <a:pPr lvl="1" algn="just"/>
            <a:endParaRPr lang="tr-TR" sz="2000" dirty="0">
              <a:solidFill>
                <a:prstClr val="black"/>
              </a:solidFill>
            </a:endParaRP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528097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15</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ÇEŞİTLERİ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b="1" dirty="0">
                <a:solidFill>
                  <a:prstClr val="black"/>
                </a:solidFill>
              </a:rPr>
              <a:t>Kolayda Örnekleme</a:t>
            </a:r>
            <a:endParaRPr lang="tr-TR" sz="2400" dirty="0">
              <a:solidFill>
                <a:prstClr val="black"/>
              </a:solidFill>
            </a:endParaRPr>
          </a:p>
          <a:p>
            <a:pPr marL="342900" lvl="0" indent="-342900" algn="just">
              <a:buFont typeface="Arial" pitchFamily="34" charset="0"/>
              <a:buChar char="•"/>
            </a:pPr>
            <a:r>
              <a:rPr lang="tr-TR" sz="2400" dirty="0">
                <a:solidFill>
                  <a:prstClr val="black"/>
                </a:solidFill>
              </a:rPr>
              <a:t>Genelde anket yoluyla veri toplanırken tercih edilen bir örnekleme yöntemidir. Bu yöntemde en kolay bulunan denek, en ideal olanıdır yaklaşımıyla o anda ve o </a:t>
            </a:r>
            <a:r>
              <a:rPr lang="tr-TR" sz="2400" dirty="0" err="1">
                <a:solidFill>
                  <a:prstClr val="black"/>
                </a:solidFill>
              </a:rPr>
              <a:t>lokasyonda</a:t>
            </a:r>
            <a:r>
              <a:rPr lang="tr-TR" sz="2400" dirty="0">
                <a:solidFill>
                  <a:prstClr val="black"/>
                </a:solidFill>
              </a:rPr>
              <a:t> karşımıza çıkan kişilere anket uygulanması ile örneklem oluşturulur.</a:t>
            </a:r>
          </a:p>
          <a:p>
            <a:pPr marL="342900" lvl="0" indent="-342900" algn="just">
              <a:buFont typeface="Arial" pitchFamily="34" charset="0"/>
              <a:buChar char="•"/>
            </a:pPr>
            <a:r>
              <a:rPr lang="tr-TR" sz="2400" dirty="0">
                <a:solidFill>
                  <a:prstClr val="black"/>
                </a:solidFill>
              </a:rPr>
              <a:t>Örnek: Isparta’daki alışveriş alışkanlıkları için anket düzenlenecekse, sadece kafeler caddesinde o anda oradan geçen 200 kişiye anket yapılması (Isparta’nın diğer yörelerindeki kişilerin eşit şansı yok)</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2790039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16</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ÇEŞİTLERİ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b="1" dirty="0">
                <a:solidFill>
                  <a:prstClr val="black"/>
                </a:solidFill>
              </a:rPr>
              <a:t>Kasti Örnekleme</a:t>
            </a:r>
            <a:endParaRPr lang="tr-TR" sz="2400" dirty="0">
              <a:solidFill>
                <a:prstClr val="black"/>
              </a:solidFill>
            </a:endParaRPr>
          </a:p>
          <a:p>
            <a:pPr marL="342900" lvl="0" indent="-342900" algn="just">
              <a:buFont typeface="Arial" pitchFamily="34" charset="0"/>
              <a:buChar char="•"/>
            </a:pPr>
            <a:r>
              <a:rPr lang="tr-TR" sz="2400" dirty="0">
                <a:solidFill>
                  <a:prstClr val="black"/>
                </a:solidFill>
              </a:rPr>
              <a:t>Bu yöntemde deneklerin belirlenmesindeki temel ölçüt araştırmacının yargısıdır. Araştırmacı aradığı cevapları verebilecek denekleri seçme yolunu tercih edebilir.</a:t>
            </a:r>
          </a:p>
          <a:p>
            <a:pPr marL="342900" lvl="0" indent="-342900" algn="just">
              <a:buFont typeface="Arial" pitchFamily="34" charset="0"/>
              <a:buChar char="•"/>
            </a:pPr>
            <a:r>
              <a:rPr lang="tr-TR" sz="2400" dirty="0">
                <a:solidFill>
                  <a:prstClr val="black"/>
                </a:solidFill>
              </a:rPr>
              <a:t>Örnek: Türkiye’deki futbol fanatizmi üzerine yapılacak bir çalışmada TTNET Arena Stadı (Şükrü Saracoğlu da olabilir) önünde anket formu dağıtılması, bu bölgedeki deneklerin fanatik olma olasılığının yüksek olması yargısına dayanan kasti örneklemedir.</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2261644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17</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ÇEŞİTLERİ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b="1" dirty="0">
                <a:solidFill>
                  <a:prstClr val="black"/>
                </a:solidFill>
              </a:rPr>
              <a:t>Kota Örneklemesi</a:t>
            </a:r>
            <a:endParaRPr lang="tr-TR" sz="2400" dirty="0">
              <a:solidFill>
                <a:prstClr val="black"/>
              </a:solidFill>
            </a:endParaRPr>
          </a:p>
          <a:p>
            <a:pPr marL="342900" lvl="0" indent="-342900" algn="just">
              <a:buFont typeface="Arial" pitchFamily="34" charset="0"/>
              <a:buChar char="•"/>
            </a:pPr>
            <a:r>
              <a:rPr lang="tr-TR" sz="2400" dirty="0">
                <a:solidFill>
                  <a:prstClr val="black"/>
                </a:solidFill>
              </a:rPr>
              <a:t>Tabakalı örneklemenin olasılığa dayalı olmayan karşılığıdır. Kota örneklemesinde doğal bir tabaka yoktur. Tabakalar (sınıflar) araştırmacının oluşturduğu gruba ve yargıya dayalıdır. </a:t>
            </a:r>
          </a:p>
          <a:p>
            <a:pPr marL="342900" lvl="0" indent="-342900" algn="just">
              <a:buFont typeface="Arial" pitchFamily="34" charset="0"/>
              <a:buChar char="•"/>
            </a:pPr>
            <a:r>
              <a:rPr lang="tr-TR" sz="2400" dirty="0">
                <a:solidFill>
                  <a:prstClr val="black"/>
                </a:solidFill>
              </a:rPr>
              <a:t>Örneğin yukarıdaki örnekteki fanatizm çalışmasına dönersek, araştırmacı 500 taraftara anket uygulamayı öngörüyorsa ve evreni yaş değişkenine göre 5 farklı gruba bölmüş ise her gruptan </a:t>
            </a:r>
            <a:r>
              <a:rPr lang="tr-TR" sz="2400" dirty="0" smtClean="0">
                <a:solidFill>
                  <a:prstClr val="black"/>
                </a:solidFill>
              </a:rPr>
              <a:t>100’er </a:t>
            </a:r>
            <a:r>
              <a:rPr lang="tr-TR" sz="2400" dirty="0">
                <a:solidFill>
                  <a:prstClr val="black"/>
                </a:solidFill>
              </a:rPr>
              <a:t>kişi seçerek örnek oluşturacaktır.</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1361877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18</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ÇEŞİTLERİ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b="1" dirty="0">
                <a:solidFill>
                  <a:prstClr val="black"/>
                </a:solidFill>
              </a:rPr>
              <a:t>Kartopu Örneklemesi</a:t>
            </a:r>
            <a:endParaRPr lang="tr-TR" sz="2400" dirty="0">
              <a:solidFill>
                <a:prstClr val="black"/>
              </a:solidFill>
            </a:endParaRPr>
          </a:p>
          <a:p>
            <a:pPr marL="342900" lvl="0" indent="-342900" algn="just">
              <a:buFont typeface="Arial" pitchFamily="34" charset="0"/>
              <a:buChar char="•"/>
            </a:pPr>
            <a:r>
              <a:rPr lang="tr-TR" sz="2400" dirty="0">
                <a:solidFill>
                  <a:prstClr val="black"/>
                </a:solidFill>
              </a:rPr>
              <a:t>Bu tip örnekleme ana kütleye ulaşılmasının kısıtlı olduğu durumlarda kullanılır.</a:t>
            </a:r>
          </a:p>
          <a:p>
            <a:pPr marL="342900" lvl="0" indent="-342900" algn="just">
              <a:buFont typeface="Arial" pitchFamily="34" charset="0"/>
              <a:buChar char="•"/>
            </a:pPr>
            <a:r>
              <a:rPr lang="tr-TR" sz="2400" dirty="0">
                <a:solidFill>
                  <a:prstClr val="black"/>
                </a:solidFill>
              </a:rPr>
              <a:t>Örnek: 50 yıl önce kurulmuş olan bir holdingin kuruluş yıllarındaki karşılaştığı engeller üzerine bir araştırma yapılıyorsa, başlangıçta 1-2 kişilik emekli grubuna ulaşılır. Bu ulaşılan grup sayesinde farklı kişilere de ulaşma imkânı sağlanmış olur. Böylece örneklemimiz bir kartopu misali büyümeye devam edecektir.</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2446180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19</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BOYUTU</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dirty="0">
                <a:solidFill>
                  <a:prstClr val="black"/>
                </a:solidFill>
              </a:rPr>
              <a:t>Örnekleme boyutu aşağıdaki durumlar dikkate alınarak belirlenir.</a:t>
            </a:r>
          </a:p>
          <a:p>
            <a:pPr marL="457200" lvl="0" indent="-457200" algn="just">
              <a:buFont typeface="+mj-lt"/>
              <a:buAutoNum type="arabicPeriod"/>
            </a:pPr>
            <a:r>
              <a:rPr lang="tr-TR" sz="2400" dirty="0">
                <a:solidFill>
                  <a:prstClr val="black"/>
                </a:solidFill>
              </a:rPr>
              <a:t>Ana kütle boyutu</a:t>
            </a:r>
          </a:p>
          <a:p>
            <a:pPr marL="457200" lvl="0" indent="-457200" algn="just">
              <a:buFont typeface="+mj-lt"/>
              <a:buAutoNum type="arabicPeriod"/>
            </a:pPr>
            <a:r>
              <a:rPr lang="tr-TR" sz="2400" dirty="0">
                <a:solidFill>
                  <a:prstClr val="black"/>
                </a:solidFill>
              </a:rPr>
              <a:t>Araştırma alanı (imalat, sosyal, biyoloji)</a:t>
            </a:r>
          </a:p>
          <a:p>
            <a:pPr marL="457200" lvl="0" indent="-457200" algn="just">
              <a:buFont typeface="+mj-lt"/>
              <a:buAutoNum type="arabicPeriod"/>
            </a:pPr>
            <a:r>
              <a:rPr lang="tr-TR" sz="2400" dirty="0">
                <a:solidFill>
                  <a:prstClr val="black"/>
                </a:solidFill>
              </a:rPr>
              <a:t>Kabul görmüş değerler (Pazar testi için 300-500)</a:t>
            </a:r>
          </a:p>
          <a:p>
            <a:pPr marL="457200" lvl="0" indent="-457200" algn="just">
              <a:buFont typeface="+mj-lt"/>
              <a:buAutoNum type="arabicPeriod"/>
            </a:pPr>
            <a:r>
              <a:rPr lang="tr-TR" sz="2400" dirty="0">
                <a:solidFill>
                  <a:prstClr val="black"/>
                </a:solidFill>
              </a:rPr>
              <a:t>Değişken sayısı</a:t>
            </a:r>
          </a:p>
          <a:p>
            <a:pPr marL="457200" lvl="0" indent="-457200" algn="just">
              <a:buFont typeface="+mj-lt"/>
              <a:buAutoNum type="arabicPeriod"/>
            </a:pPr>
            <a:r>
              <a:rPr lang="tr-TR" sz="2400" dirty="0">
                <a:solidFill>
                  <a:prstClr val="black"/>
                </a:solidFill>
              </a:rPr>
              <a:t>Analiz yönteminin gereksinimleri</a:t>
            </a:r>
          </a:p>
          <a:p>
            <a:pPr marL="457200" lvl="0" indent="-457200" algn="just">
              <a:buFont typeface="+mj-lt"/>
              <a:buAutoNum type="arabicPeriod"/>
            </a:pPr>
            <a:r>
              <a:rPr lang="tr-TR" sz="2400" dirty="0">
                <a:solidFill>
                  <a:prstClr val="black"/>
                </a:solidFill>
              </a:rPr>
              <a:t>Benzer çalışmalarda tercih edilen boyut</a:t>
            </a:r>
          </a:p>
          <a:p>
            <a:pPr marL="457200" lvl="0" indent="-457200" algn="just">
              <a:buFont typeface="+mj-lt"/>
              <a:buAutoNum type="arabicPeriod"/>
            </a:pPr>
            <a:r>
              <a:rPr lang="tr-TR" sz="2400" dirty="0">
                <a:solidFill>
                  <a:prstClr val="black"/>
                </a:solidFill>
              </a:rPr>
              <a:t>Maliyet ve zaman </a:t>
            </a:r>
            <a:r>
              <a:rPr lang="tr-TR" sz="2400" dirty="0" err="1">
                <a:solidFill>
                  <a:prstClr val="black"/>
                </a:solidFill>
              </a:rPr>
              <a:t>kısıtı</a:t>
            </a:r>
            <a:endParaRPr lang="tr-TR" sz="2400" dirty="0">
              <a:solidFill>
                <a:prstClr val="black"/>
              </a:solidFill>
            </a:endParaRPr>
          </a:p>
          <a:p>
            <a:pPr marL="457200" lvl="0" indent="-457200" algn="just">
              <a:buFont typeface="+mj-lt"/>
              <a:buAutoNum type="arabicPeriod"/>
            </a:pPr>
            <a:r>
              <a:rPr lang="tr-TR" sz="2400" dirty="0">
                <a:solidFill>
                  <a:prstClr val="black"/>
                </a:solidFill>
              </a:rPr>
              <a:t>Deneklerin cevap verme oranı</a:t>
            </a:r>
          </a:p>
          <a:p>
            <a:pPr marL="457200" lvl="0" indent="-457200" algn="just">
              <a:buFont typeface="+mj-lt"/>
              <a:buAutoNum type="arabicPeriod"/>
            </a:pPr>
            <a:r>
              <a:rPr lang="tr-TR" sz="2400" dirty="0">
                <a:solidFill>
                  <a:prstClr val="black"/>
                </a:solidFill>
              </a:rPr>
              <a:t>Alt Grup sayısı</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3530012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2</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İSTATİSTİĞİN TANIMI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tr-TR" sz="2000" dirty="0" smtClean="0">
                <a:solidFill>
                  <a:schemeClr val="tx1"/>
                </a:solidFill>
              </a:rPr>
              <a:t>Temel Tanım:</a:t>
            </a:r>
          </a:p>
          <a:p>
            <a:pPr lvl="1" algn="l"/>
            <a:r>
              <a:rPr lang="en-US" sz="2000" dirty="0" smtClean="0">
                <a:solidFill>
                  <a:schemeClr val="tx1"/>
                </a:solidFill>
              </a:rPr>
              <a:t> </a:t>
            </a:r>
            <a:r>
              <a:rPr lang="tr-TR" sz="2000" dirty="0" smtClean="0">
                <a:solidFill>
                  <a:schemeClr val="tx1"/>
                </a:solidFill>
              </a:rPr>
              <a:t>İstatistik veriden bilgi oluşturma yoludur.</a:t>
            </a:r>
          </a:p>
          <a:p>
            <a:pPr lvl="1" algn="l"/>
            <a:r>
              <a:rPr lang="tr-TR" sz="2000" dirty="0" smtClean="0">
                <a:solidFill>
                  <a:schemeClr val="tx1"/>
                </a:solidFill>
              </a:rPr>
              <a:t> İstatistik verinin toplanması, organize edilmesi, analiz edilmesi, yorumlanması ve sunulması bilimidir.</a:t>
            </a:r>
          </a:p>
          <a:p>
            <a:pPr algn="l"/>
            <a:r>
              <a:rPr lang="tr-TR" sz="2000" dirty="0" smtClean="0">
                <a:solidFill>
                  <a:schemeClr val="tx1"/>
                </a:solidFill>
              </a:rPr>
              <a:t>İstatistikçiler ne yapar</a:t>
            </a:r>
            <a:r>
              <a:rPr lang="en-US" sz="2000" dirty="0" smtClean="0">
                <a:solidFill>
                  <a:schemeClr val="tx1"/>
                </a:solidFill>
              </a:rPr>
              <a:t>?</a:t>
            </a:r>
          </a:p>
          <a:p>
            <a:pPr lvl="1" algn="l"/>
            <a:r>
              <a:rPr lang="tr-TR" sz="2000" dirty="0" smtClean="0">
                <a:solidFill>
                  <a:schemeClr val="tx1"/>
                </a:solidFill>
              </a:rPr>
              <a:t>İstatistikçiler bilimsel gerçekleri sorgulamak amacı ile, anket ve deneyler tasarlayarak, verileri toplar, işler ve analiz edip, analiz sonuçlarının uygun şekilde yorumlar.</a:t>
            </a:r>
            <a:endParaRPr lang="tr-TR" sz="2000" dirty="0">
              <a:solidFill>
                <a:schemeClr val="tx1"/>
              </a:solidFill>
            </a:endParaRPr>
          </a:p>
        </p:txBody>
      </p:sp>
      <p:pic>
        <p:nvPicPr>
          <p:cNvPr id="9" name="Picture 2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6726" y="3361643"/>
            <a:ext cx="8090548" cy="3091693"/>
          </a:xfrm>
          <a:prstGeom prst="rect">
            <a:avLst/>
          </a:prstGeom>
          <a:ln/>
          <a:extLst/>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2793745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20</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ÖRNEKLEME HATALARI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300" b="1" dirty="0">
                <a:solidFill>
                  <a:prstClr val="black"/>
                </a:solidFill>
              </a:rPr>
              <a:t>Tesadüfi Hata (Örnekleme Hatası)</a:t>
            </a:r>
            <a:endParaRPr lang="tr-TR" sz="2300" dirty="0">
              <a:solidFill>
                <a:prstClr val="black"/>
              </a:solidFill>
            </a:endParaRPr>
          </a:p>
          <a:p>
            <a:pPr marL="342900" lvl="0" indent="-342900" algn="just">
              <a:buFont typeface="Arial" pitchFamily="34" charset="0"/>
              <a:buChar char="•"/>
            </a:pPr>
            <a:r>
              <a:rPr lang="tr-TR" sz="2300" dirty="0">
                <a:solidFill>
                  <a:prstClr val="black"/>
                </a:solidFill>
              </a:rPr>
              <a:t>Örnekleme yönetiminin doğru seçilmemesinden veya tamsayım yapılmamasından kaynaklanan hatadır. Bu tip durumlarda örnek büyüklüğünün artırılması iyi sonuçlar vermektedir.</a:t>
            </a:r>
          </a:p>
          <a:p>
            <a:pPr marL="342900" lvl="0" indent="-342900" algn="just">
              <a:buFont typeface="Arial" pitchFamily="34" charset="0"/>
              <a:buChar char="•"/>
            </a:pPr>
            <a:endParaRPr lang="tr-TR" sz="2300" dirty="0">
              <a:solidFill>
                <a:prstClr val="black"/>
              </a:solidFill>
            </a:endParaRPr>
          </a:p>
          <a:p>
            <a:pPr lvl="0" algn="just"/>
            <a:r>
              <a:rPr lang="tr-TR" sz="2300" b="1" dirty="0">
                <a:solidFill>
                  <a:prstClr val="black"/>
                </a:solidFill>
              </a:rPr>
              <a:t>Sistematik Hata (Örnekleyememe Hatası)</a:t>
            </a:r>
          </a:p>
          <a:p>
            <a:pPr marL="342900" lvl="0" indent="-342900" algn="just">
              <a:buFont typeface="Arial" pitchFamily="34" charset="0"/>
              <a:buChar char="•"/>
            </a:pPr>
            <a:r>
              <a:rPr lang="tr-TR" sz="2300" dirty="0">
                <a:solidFill>
                  <a:prstClr val="black"/>
                </a:solidFill>
              </a:rPr>
              <a:t>Verilerin elde edilmesi ve kayıt altına alınması sırasındaki hatalar, yanlış anket formunun hazırlanması, cevaplanmamış anketler, seçme yanlılığı (yönlendirilmiş cevaplar) gibi özel durumlarda ortaya çıkan hata türüdür.</a:t>
            </a:r>
          </a:p>
          <a:p>
            <a:pPr marL="342900" lvl="0" indent="-342900" algn="just">
              <a:buFont typeface="Arial" pitchFamily="34" charset="0"/>
              <a:buChar char="•"/>
            </a:pPr>
            <a:r>
              <a:rPr lang="tr-TR" sz="2300" dirty="0">
                <a:solidFill>
                  <a:prstClr val="black"/>
                </a:solidFill>
              </a:rPr>
              <a:t>Sistematik hatada örnek boyutunun yükseltilmesi, hataları azaltmaz</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2822424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Kaynaklar </a:t>
            </a:r>
            <a:endParaRPr lang="tr-TR" dirty="0"/>
          </a:p>
        </p:txBody>
      </p:sp>
      <p:pic>
        <p:nvPicPr>
          <p:cNvPr id="1026" name="Picture 2" descr="Regresyon Yöntemleri Ve Korelasyon Analizi %15 indirimli Kadir Sümbül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9553" y="2026350"/>
            <a:ext cx="1944216" cy="289102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Kitap Olasılık ve İstatist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720" y="1988840"/>
            <a:ext cx="2137692" cy="2966048"/>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3059832" y="1585894"/>
            <a:ext cx="466794" cy="369332"/>
          </a:xfrm>
          <a:prstGeom prst="rect">
            <a:avLst/>
          </a:prstGeom>
          <a:noFill/>
        </p:spPr>
        <p:txBody>
          <a:bodyPr wrap="none" rtlCol="0">
            <a:spAutoFit/>
          </a:bodyPr>
          <a:lstStyle/>
          <a:p>
            <a:r>
              <a:rPr lang="tr-TR" dirty="0"/>
              <a:t>2</a:t>
            </a:r>
            <a:r>
              <a:rPr lang="tr-TR" dirty="0" smtClean="0"/>
              <a:t>-)</a:t>
            </a:r>
            <a:endParaRPr lang="en-US" dirty="0"/>
          </a:p>
        </p:txBody>
      </p:sp>
      <p:sp>
        <p:nvSpPr>
          <p:cNvPr id="8" name="Metin kutusu 7"/>
          <p:cNvSpPr txBox="1"/>
          <p:nvPr/>
        </p:nvSpPr>
        <p:spPr>
          <a:xfrm>
            <a:off x="395600" y="1585894"/>
            <a:ext cx="466794" cy="369332"/>
          </a:xfrm>
          <a:prstGeom prst="rect">
            <a:avLst/>
          </a:prstGeom>
          <a:noFill/>
        </p:spPr>
        <p:txBody>
          <a:bodyPr wrap="none" rtlCol="0">
            <a:spAutoFit/>
          </a:bodyPr>
          <a:lstStyle/>
          <a:p>
            <a:r>
              <a:rPr lang="tr-TR" dirty="0" smtClean="0"/>
              <a:t>1-)</a:t>
            </a:r>
            <a:endParaRPr lang="en-US" dirty="0"/>
          </a:p>
        </p:txBody>
      </p:sp>
      <p:sp>
        <p:nvSpPr>
          <p:cNvPr id="9" name="Metin kutusu 8"/>
          <p:cNvSpPr txBox="1"/>
          <p:nvPr/>
        </p:nvSpPr>
        <p:spPr>
          <a:xfrm>
            <a:off x="5148064" y="1619508"/>
            <a:ext cx="3916457" cy="646331"/>
          </a:xfrm>
          <a:prstGeom prst="rect">
            <a:avLst/>
          </a:prstGeom>
          <a:noFill/>
        </p:spPr>
        <p:txBody>
          <a:bodyPr wrap="none" rtlCol="0">
            <a:spAutoFit/>
          </a:bodyPr>
          <a:lstStyle/>
          <a:p>
            <a:r>
              <a:rPr lang="tr-TR" dirty="0" smtClean="0"/>
              <a:t>3-) </a:t>
            </a:r>
            <a:r>
              <a:rPr lang="tr-TR" dirty="0" smtClean="0">
                <a:solidFill>
                  <a:srgbClr val="0070C0"/>
                </a:solidFill>
              </a:rPr>
              <a:t>SAU Uzaktan Eğitim Ders Notları</a:t>
            </a:r>
          </a:p>
          <a:p>
            <a:r>
              <a:rPr lang="tr-TR" dirty="0" smtClean="0">
                <a:solidFill>
                  <a:srgbClr val="0070C0"/>
                </a:solidFill>
              </a:rPr>
              <a:t> (Dr. Halil İbrahim CEBECİ)</a:t>
            </a:r>
            <a:endParaRPr lang="en-US" dirty="0">
              <a:solidFill>
                <a:srgbClr val="0070C0"/>
              </a:solidFill>
            </a:endParaRPr>
          </a:p>
        </p:txBody>
      </p:sp>
    </p:spTree>
    <p:extLst>
      <p:ext uri="{BB962C8B-B14F-4D97-AF65-F5344CB8AC3E}">
        <p14:creationId xmlns:p14="http://schemas.microsoft.com/office/powerpoint/2010/main" val="2974052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3"/>
          <p:cNvSpPr>
            <a:spLocks noGrp="1"/>
          </p:cNvSpPr>
          <p:nvPr>
            <p:ph type="subTitle" idx="1"/>
          </p:nvPr>
        </p:nvSpPr>
        <p:spPr>
          <a:xfrm>
            <a:off x="360946" y="5043053"/>
            <a:ext cx="8422108" cy="951347"/>
          </a:xfrm>
        </p:spPr>
        <p:txBody>
          <a:bodyPr/>
          <a:lstStyle/>
          <a:p>
            <a:r>
              <a:rPr lang="tr-TR" dirty="0"/>
              <a:t>TEŞEKKÜRLER</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1530" y="5056094"/>
            <a:ext cx="3040752" cy="1587948"/>
          </a:xfrm>
          <a:prstGeom prst="rect">
            <a:avLst/>
          </a:prstGeom>
        </p:spPr>
      </p:pic>
    </p:spTree>
    <p:extLst>
      <p:ext uri="{BB962C8B-B14F-4D97-AF65-F5344CB8AC3E}">
        <p14:creationId xmlns:p14="http://schemas.microsoft.com/office/powerpoint/2010/main" val="324344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3</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İSTATİSTİK NEREDE KULLANILIR?</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342900" indent="-342900" algn="just">
              <a:lnSpc>
                <a:spcPct val="90000"/>
              </a:lnSpc>
              <a:spcBef>
                <a:spcPts val="1200"/>
              </a:spcBef>
              <a:buFont typeface="Arial" panose="020B0604020202020204" pitchFamily="34" charset="0"/>
              <a:buChar char="•"/>
            </a:pPr>
            <a:r>
              <a:rPr lang="tr-TR" sz="2000" dirty="0">
                <a:solidFill>
                  <a:prstClr val="black"/>
                </a:solidFill>
              </a:rPr>
              <a:t>Pazarlama</a:t>
            </a:r>
            <a:r>
              <a:rPr lang="en-US" sz="2000" dirty="0">
                <a:solidFill>
                  <a:prstClr val="black"/>
                </a:solidFill>
              </a:rPr>
              <a:t>, </a:t>
            </a:r>
            <a:r>
              <a:rPr lang="tr-TR" sz="2000" dirty="0">
                <a:solidFill>
                  <a:prstClr val="black"/>
                </a:solidFill>
              </a:rPr>
              <a:t>muhasebe</a:t>
            </a:r>
            <a:r>
              <a:rPr lang="en-US" sz="2000" dirty="0">
                <a:solidFill>
                  <a:prstClr val="black"/>
                </a:solidFill>
              </a:rPr>
              <a:t>, </a:t>
            </a:r>
            <a:r>
              <a:rPr lang="tr-TR" sz="2000" dirty="0">
                <a:solidFill>
                  <a:prstClr val="black"/>
                </a:solidFill>
              </a:rPr>
              <a:t>finans</a:t>
            </a:r>
            <a:r>
              <a:rPr lang="en-US" sz="2000" dirty="0">
                <a:solidFill>
                  <a:prstClr val="black"/>
                </a:solidFill>
              </a:rPr>
              <a:t>, </a:t>
            </a:r>
            <a:r>
              <a:rPr lang="tr-TR" sz="2000" dirty="0">
                <a:solidFill>
                  <a:prstClr val="black"/>
                </a:solidFill>
              </a:rPr>
              <a:t>ekonomi</a:t>
            </a:r>
            <a:r>
              <a:rPr lang="en-US" sz="2000" dirty="0">
                <a:solidFill>
                  <a:prstClr val="black"/>
                </a:solidFill>
              </a:rPr>
              <a:t>,</a:t>
            </a:r>
            <a:r>
              <a:rPr lang="tr-TR" sz="2000" dirty="0">
                <a:solidFill>
                  <a:prstClr val="black"/>
                </a:solidFill>
              </a:rPr>
              <a:t> politika</a:t>
            </a:r>
            <a:r>
              <a:rPr lang="en-US" sz="2000" dirty="0">
                <a:solidFill>
                  <a:prstClr val="black"/>
                </a:solidFill>
              </a:rPr>
              <a:t>, </a:t>
            </a:r>
            <a:r>
              <a:rPr lang="tr-TR" sz="2000" dirty="0">
                <a:solidFill>
                  <a:prstClr val="black"/>
                </a:solidFill>
              </a:rPr>
              <a:t>bilimde, yani hemen her yerde istatistik ile karşılaşabiliriz;</a:t>
            </a:r>
          </a:p>
          <a:p>
            <a:pPr marL="342900" indent="-342900" algn="just">
              <a:lnSpc>
                <a:spcPct val="90000"/>
              </a:lnSpc>
              <a:spcBef>
                <a:spcPts val="1200"/>
              </a:spcBef>
              <a:buFont typeface="Arial" panose="020B0604020202020204" pitchFamily="34" charset="0"/>
              <a:buChar char="•"/>
            </a:pPr>
            <a:r>
              <a:rPr lang="tr-TR" sz="2000" dirty="0">
                <a:solidFill>
                  <a:prstClr val="black"/>
                </a:solidFill>
              </a:rPr>
              <a:t>İstatistiksel değerler ile karşılaştığımızda yorumlayabilecek düzeyde olmak için,</a:t>
            </a:r>
            <a:endParaRPr lang="en-US" sz="2000" dirty="0">
              <a:solidFill>
                <a:prstClr val="black"/>
              </a:solidFill>
            </a:endParaRPr>
          </a:p>
          <a:p>
            <a:pPr marL="742950" lvl="2" indent="-342900" algn="just">
              <a:lnSpc>
                <a:spcPct val="90000"/>
              </a:lnSpc>
              <a:spcBef>
                <a:spcPts val="1200"/>
              </a:spcBef>
              <a:buFont typeface="Arial" panose="020B0604020202020204" pitchFamily="34" charset="0"/>
              <a:buChar char="•"/>
            </a:pPr>
            <a:r>
              <a:rPr lang="tr-TR" sz="2000" dirty="0">
                <a:solidFill>
                  <a:prstClr val="black"/>
                </a:solidFill>
              </a:rPr>
              <a:t>İstatistiksel sonuçlar tarafından yanlış yönlendirilmemek için,</a:t>
            </a:r>
            <a:endParaRPr lang="en-US" sz="2000" dirty="0">
              <a:solidFill>
                <a:prstClr val="black"/>
              </a:solidFill>
            </a:endParaRPr>
          </a:p>
          <a:p>
            <a:pPr marL="742950" lvl="2" indent="-342900" algn="just">
              <a:lnSpc>
                <a:spcPct val="90000"/>
              </a:lnSpc>
              <a:spcBef>
                <a:spcPts val="1200"/>
              </a:spcBef>
              <a:buFont typeface="Arial" panose="020B0604020202020204" pitchFamily="34" charset="0"/>
              <a:buChar char="•"/>
            </a:pPr>
            <a:r>
              <a:rPr lang="tr-TR" sz="2000" dirty="0">
                <a:solidFill>
                  <a:prstClr val="black"/>
                </a:solidFill>
              </a:rPr>
              <a:t>Geleceğin belirsiz durumlarını daha iyi tahmin edebilmek için</a:t>
            </a:r>
          </a:p>
          <a:p>
            <a:pPr marL="742950" lvl="2" indent="-342900" algn="just">
              <a:lnSpc>
                <a:spcPct val="90000"/>
              </a:lnSpc>
              <a:spcBef>
                <a:spcPts val="1200"/>
              </a:spcBef>
              <a:buFont typeface="Arial" panose="020B0604020202020204" pitchFamily="34" charset="0"/>
              <a:buChar char="•"/>
            </a:pPr>
            <a:r>
              <a:rPr lang="tr-TR" sz="2000" dirty="0">
                <a:solidFill>
                  <a:prstClr val="black"/>
                </a:solidFill>
              </a:rPr>
              <a:t>İstatistik bilimini öğrenmeliyiz</a:t>
            </a:r>
            <a:r>
              <a:rPr lang="tr-TR" sz="2000" dirty="0" smtClean="0">
                <a:solidFill>
                  <a:prstClr val="black"/>
                </a:solidFill>
              </a:rPr>
              <a:t>.</a:t>
            </a:r>
          </a:p>
          <a:p>
            <a:pPr marL="342900" lvl="0" indent="-342900" algn="just">
              <a:lnSpc>
                <a:spcPct val="90000"/>
              </a:lnSpc>
              <a:spcBef>
                <a:spcPts val="1200"/>
              </a:spcBef>
              <a:buFont typeface="Arial" pitchFamily="34" charset="0"/>
              <a:buChar char="•"/>
              <a:defRPr/>
            </a:pPr>
            <a:r>
              <a:rPr lang="tr-TR" sz="2000" dirty="0" smtClean="0">
                <a:solidFill>
                  <a:prstClr val="black"/>
                </a:solidFill>
              </a:rPr>
              <a:t>Merrill </a:t>
            </a:r>
            <a:r>
              <a:rPr lang="tr-TR" sz="2000" dirty="0">
                <a:solidFill>
                  <a:prstClr val="black"/>
                </a:solidFill>
              </a:rPr>
              <a:t>Lynch firması araştırma analizcileri elde bulunan </a:t>
            </a:r>
            <a:r>
              <a:rPr lang="tr-TR" sz="2000" u="sng" dirty="0">
                <a:solidFill>
                  <a:prstClr val="black"/>
                </a:solidFill>
              </a:rPr>
              <a:t>stokları değerlendirerek, satın alma ve satış kararlarını </a:t>
            </a:r>
            <a:r>
              <a:rPr lang="tr-TR" sz="2000" dirty="0">
                <a:solidFill>
                  <a:prstClr val="black"/>
                </a:solidFill>
              </a:rPr>
              <a:t>vermektedir.</a:t>
            </a:r>
          </a:p>
          <a:p>
            <a:pPr marL="342900" lvl="0" indent="-342900" algn="just">
              <a:lnSpc>
                <a:spcPct val="90000"/>
              </a:lnSpc>
              <a:spcBef>
                <a:spcPts val="1200"/>
              </a:spcBef>
              <a:buFont typeface="Arial" pitchFamily="34" charset="0"/>
              <a:buChar char="•"/>
              <a:defRPr/>
            </a:pPr>
            <a:r>
              <a:rPr lang="tr-TR" sz="2000" dirty="0" err="1">
                <a:solidFill>
                  <a:prstClr val="black"/>
                </a:solidFill>
              </a:rPr>
              <a:t>Colgate</a:t>
            </a:r>
            <a:r>
              <a:rPr lang="tr-TR" sz="2000" dirty="0">
                <a:solidFill>
                  <a:prstClr val="black"/>
                </a:solidFill>
              </a:rPr>
              <a:t> pazarlama departmanı meyve kokulu yeni yüz jelini piyasaya sürmeden, </a:t>
            </a:r>
            <a:r>
              <a:rPr lang="tr-TR" sz="2000" u="sng" dirty="0">
                <a:solidFill>
                  <a:prstClr val="black"/>
                </a:solidFill>
              </a:rPr>
              <a:t>pazar payı ve kar oranlarını  analiz  ve tahmin</a:t>
            </a:r>
            <a:r>
              <a:rPr lang="tr-TR" sz="2000" dirty="0">
                <a:solidFill>
                  <a:prstClr val="black"/>
                </a:solidFill>
              </a:rPr>
              <a:t> etmektedir.</a:t>
            </a:r>
          </a:p>
          <a:p>
            <a:pPr marL="342900" lvl="0" indent="-342900" algn="just">
              <a:lnSpc>
                <a:spcPct val="90000"/>
              </a:lnSpc>
              <a:spcBef>
                <a:spcPts val="1200"/>
              </a:spcBef>
              <a:buFont typeface="Arial" pitchFamily="34" charset="0"/>
              <a:buChar char="•"/>
              <a:defRPr/>
            </a:pPr>
            <a:r>
              <a:rPr lang="tr-TR" sz="2000" dirty="0">
                <a:solidFill>
                  <a:prstClr val="black"/>
                </a:solidFill>
              </a:rPr>
              <a:t>USA devleti ekonominin </a:t>
            </a:r>
            <a:r>
              <a:rPr lang="tr-TR" sz="2000" u="sng" dirty="0">
                <a:solidFill>
                  <a:prstClr val="black"/>
                </a:solidFill>
              </a:rPr>
              <a:t>mevcut durumu </a:t>
            </a:r>
            <a:r>
              <a:rPr lang="tr-TR" sz="2000" dirty="0">
                <a:solidFill>
                  <a:prstClr val="black"/>
                </a:solidFill>
              </a:rPr>
              <a:t>ve buna bağlı </a:t>
            </a:r>
            <a:r>
              <a:rPr lang="tr-TR" sz="2000" u="sng" dirty="0">
                <a:solidFill>
                  <a:prstClr val="black"/>
                </a:solidFill>
              </a:rPr>
              <a:t>gelecek trendlerden</a:t>
            </a:r>
            <a:r>
              <a:rPr lang="tr-TR" sz="2000" dirty="0">
                <a:solidFill>
                  <a:prstClr val="black"/>
                </a:solidFill>
              </a:rPr>
              <a:t> endişe duymaktadır.</a:t>
            </a:r>
          </a:p>
          <a:p>
            <a:pPr marL="342900" lvl="0" indent="-342900" algn="just">
              <a:lnSpc>
                <a:spcPct val="90000"/>
              </a:lnSpc>
              <a:spcBef>
                <a:spcPts val="1200"/>
              </a:spcBef>
              <a:buFont typeface="Arial" pitchFamily="34" charset="0"/>
              <a:buChar char="•"/>
              <a:defRPr/>
            </a:pPr>
            <a:r>
              <a:rPr lang="tr-TR" sz="2000" dirty="0">
                <a:solidFill>
                  <a:prstClr val="black"/>
                </a:solidFill>
              </a:rPr>
              <a:t>Yöneticiler üretim ve servislerin kalitesi ile ilgili karar vermelidirler.</a:t>
            </a: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2910669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4</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VERİ VE BİLGİ</a:t>
            </a:r>
          </a:p>
        </p:txBody>
      </p:sp>
      <mc:AlternateContent xmlns:mc="http://schemas.openxmlformats.org/markup-compatibility/2006" xmlns:a14="http://schemas.microsoft.com/office/drawing/2010/main">
        <mc:Choice Requires="a14">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000" b="1" dirty="0">
                    <a:solidFill>
                      <a:srgbClr val="FF0000"/>
                    </a:solidFill>
                  </a:rPr>
                  <a:t>Veri</a:t>
                </a:r>
                <a:r>
                  <a:rPr lang="tr-TR" sz="2000" dirty="0">
                    <a:solidFill>
                      <a:prstClr val="black"/>
                    </a:solidFill>
                  </a:rPr>
                  <a:t>, bilgi oluşturmak amacıyla toparlanmış olan değerler (özellikle sayısal değerler) şeklinde tanımlanabilir. </a:t>
                </a:r>
              </a:p>
              <a:p>
                <a:pPr lvl="1" algn="just"/>
                <a:r>
                  <a:rPr lang="tr-TR" sz="2000" i="1" dirty="0">
                    <a:solidFill>
                      <a:prstClr val="black"/>
                    </a:solidFill>
                  </a:rPr>
                  <a:t>Bir başka açıdan bakarsak veri tek başına anlam ifade etmeyen ham gerçekliklere veri denir. </a:t>
                </a:r>
                <a:endParaRPr lang="tr-TR" sz="2000" i="1" dirty="0" smtClean="0">
                  <a:solidFill>
                    <a:prstClr val="black"/>
                  </a:solidFill>
                </a:endParaRPr>
              </a:p>
              <a:p>
                <a:pPr lvl="1" algn="just"/>
                <a:endParaRPr lang="tr-TR" sz="2000" dirty="0">
                  <a:solidFill>
                    <a:prstClr val="black"/>
                  </a:solidFill>
                </a:endParaRPr>
              </a:p>
              <a:p>
                <a:pPr lvl="0" algn="just"/>
                <a:r>
                  <a:rPr lang="tr-TR" sz="2000" b="1" dirty="0">
                    <a:solidFill>
                      <a:srgbClr val="FF0000"/>
                    </a:solidFill>
                  </a:rPr>
                  <a:t>Bilgi</a:t>
                </a:r>
                <a:r>
                  <a:rPr lang="tr-TR" sz="2000" dirty="0">
                    <a:solidFill>
                      <a:srgbClr val="FF0000"/>
                    </a:solidFill>
                  </a:rPr>
                  <a:t> </a:t>
                </a:r>
                <a:r>
                  <a:rPr lang="tr-TR" sz="2000" dirty="0">
                    <a:solidFill>
                      <a:prstClr val="black"/>
                    </a:solidFill>
                  </a:rPr>
                  <a:t>ise ham veriden dönüştürülmüş anlamlı değerler olarak tanımlanabilir</a:t>
                </a:r>
                <a:r>
                  <a:rPr lang="tr-TR" sz="2000" dirty="0" smtClean="0">
                    <a:solidFill>
                      <a:prstClr val="black"/>
                    </a:solidFill>
                  </a:rPr>
                  <a:t>.</a:t>
                </a:r>
              </a:p>
              <a:p>
                <a:pPr lvl="0" algn="just">
                  <a:spcBef>
                    <a:spcPts val="600"/>
                  </a:spcBef>
                  <a:spcAft>
                    <a:spcPts val="1200"/>
                  </a:spcAft>
                </a:pPr>
                <a:r>
                  <a:rPr lang="tr-TR" sz="2000" dirty="0">
                    <a:solidFill>
                      <a:prstClr val="black"/>
                    </a:solidFill>
                  </a:rPr>
                  <a:t>Veriyi tam olarak anlayabilmek için değişken tanımından da bahsetmemiz gerekir. İstatistik biliminde </a:t>
                </a:r>
                <a:r>
                  <a:rPr lang="tr-TR" sz="2000" b="1" dirty="0">
                    <a:solidFill>
                      <a:prstClr val="black"/>
                    </a:solidFill>
                  </a:rPr>
                  <a:t>değişken</a:t>
                </a:r>
                <a:r>
                  <a:rPr lang="tr-TR" sz="2000" dirty="0">
                    <a:solidFill>
                      <a:prstClr val="black"/>
                    </a:solidFill>
                  </a:rPr>
                  <a:t> incelenen durumun karakteristik özelliklerini göstermektedir. Değişkenler genelde </a:t>
                </a:r>
                <a14:m>
                  <m:oMath xmlns:m="http://schemas.openxmlformats.org/officeDocument/2006/math">
                    <m:r>
                      <a:rPr lang="tr-TR" sz="2000" i="1">
                        <a:solidFill>
                          <a:prstClr val="black"/>
                        </a:solidFill>
                        <a:latin typeface="Cambria Math"/>
                      </a:rPr>
                      <m:t>𝑥</m:t>
                    </m:r>
                    <m:r>
                      <a:rPr lang="tr-TR" sz="2000" i="1">
                        <a:solidFill>
                          <a:prstClr val="black"/>
                        </a:solidFill>
                        <a:latin typeface="Cambria Math"/>
                      </a:rPr>
                      <m:t>, </m:t>
                    </m:r>
                    <m:r>
                      <a:rPr lang="tr-TR" sz="2000" i="1">
                        <a:solidFill>
                          <a:prstClr val="black"/>
                        </a:solidFill>
                        <a:latin typeface="Cambria Math"/>
                      </a:rPr>
                      <m:t>𝑦</m:t>
                    </m:r>
                    <m:r>
                      <a:rPr lang="tr-TR" sz="2000" i="1">
                        <a:solidFill>
                          <a:prstClr val="black"/>
                        </a:solidFill>
                        <a:latin typeface="Cambria Math"/>
                      </a:rPr>
                      <m:t>, </m:t>
                    </m:r>
                    <m:r>
                      <a:rPr lang="tr-TR" sz="2000" i="1">
                        <a:solidFill>
                          <a:prstClr val="black"/>
                        </a:solidFill>
                        <a:latin typeface="Cambria Math"/>
                      </a:rPr>
                      <m:t>𝑧</m:t>
                    </m:r>
                  </m:oMath>
                </a14:m>
                <a:r>
                  <a:rPr lang="tr-TR" sz="2000" dirty="0">
                    <a:solidFill>
                      <a:prstClr val="black"/>
                    </a:solidFill>
                  </a:rPr>
                  <a:t> harfleri ile gösterilirler. Bir değişkenin belli aralıkta alabileceği olası sonuçlar ise </a:t>
                </a:r>
                <a:r>
                  <a:rPr lang="tr-TR" sz="2000" b="1" dirty="0">
                    <a:solidFill>
                      <a:prstClr val="black"/>
                    </a:solidFill>
                  </a:rPr>
                  <a:t>değerleri</a:t>
                </a:r>
                <a:r>
                  <a:rPr lang="tr-TR" sz="2000" dirty="0">
                    <a:solidFill>
                      <a:prstClr val="black"/>
                    </a:solidFill>
                  </a:rPr>
                  <a:t> oluşturur. Aynı değişkenin gözlemler sonucunda elde edilmiş değerlerine ise </a:t>
                </a:r>
                <a:r>
                  <a:rPr lang="tr-TR" sz="2000" b="1" dirty="0">
                    <a:solidFill>
                      <a:prstClr val="black"/>
                    </a:solidFill>
                  </a:rPr>
                  <a:t>veri</a:t>
                </a:r>
                <a:r>
                  <a:rPr lang="tr-TR" sz="2000" dirty="0">
                    <a:solidFill>
                      <a:prstClr val="black"/>
                    </a:solidFill>
                  </a:rPr>
                  <a:t> adı </a:t>
                </a:r>
                <a:r>
                  <a:rPr lang="tr-TR" sz="2000" dirty="0" smtClean="0">
                    <a:solidFill>
                      <a:prstClr val="black"/>
                    </a:solidFill>
                  </a:rPr>
                  <a:t>verilir.</a:t>
                </a:r>
              </a:p>
              <a:p>
                <a:pPr marL="1143000" lvl="2" indent="-228600" algn="l">
                  <a:buFont typeface="Arial" pitchFamily="34" charset="0"/>
                  <a:buChar char="•"/>
                </a:pPr>
                <a:r>
                  <a:rPr lang="tr-TR" dirty="0" smtClean="0">
                    <a:solidFill>
                      <a:prstClr val="black"/>
                    </a:solidFill>
                  </a:rPr>
                  <a:t>Değişken </a:t>
                </a:r>
                <a:r>
                  <a:rPr lang="tr-TR" dirty="0" smtClean="0">
                    <a:solidFill>
                      <a:prstClr val="black"/>
                    </a:solidFill>
                    <a:sym typeface="Wingdings"/>
                  </a:rPr>
                  <a:t></a:t>
                </a:r>
                <a:r>
                  <a:rPr lang="tr-TR" dirty="0" smtClean="0">
                    <a:solidFill>
                      <a:prstClr val="black"/>
                    </a:solidFill>
                  </a:rPr>
                  <a:t> Öğrenci Notları</a:t>
                </a:r>
              </a:p>
              <a:p>
                <a:pPr marL="1143000" lvl="2" indent="-228600" algn="l">
                  <a:buFont typeface="Arial" pitchFamily="34" charset="0"/>
                  <a:buChar char="•"/>
                </a:pPr>
                <a:r>
                  <a:rPr lang="tr-TR" dirty="0" smtClean="0">
                    <a:solidFill>
                      <a:prstClr val="black"/>
                    </a:solidFill>
                  </a:rPr>
                  <a:t>Değerler  </a:t>
                </a:r>
                <a:r>
                  <a:rPr lang="tr-TR" dirty="0" smtClean="0">
                    <a:solidFill>
                      <a:prstClr val="black"/>
                    </a:solidFill>
                    <a:sym typeface="Wingdings"/>
                  </a:rPr>
                  <a:t></a:t>
                </a:r>
                <a:r>
                  <a:rPr lang="tr-TR" dirty="0" smtClean="0">
                    <a:solidFill>
                      <a:prstClr val="black"/>
                    </a:solidFill>
                  </a:rPr>
                  <a:t> </a:t>
                </a:r>
                <a:r>
                  <a:rPr lang="tr-TR" dirty="0">
                    <a:solidFill>
                      <a:prstClr val="black"/>
                    </a:solidFill>
                  </a:rPr>
                  <a:t>Öğrenci Notları (0 … 100)</a:t>
                </a:r>
              </a:p>
              <a:p>
                <a:pPr marL="1143000" lvl="2" indent="-228600" algn="l">
                  <a:buFont typeface="Arial" pitchFamily="34" charset="0"/>
                  <a:buChar char="•"/>
                </a:pPr>
                <a:r>
                  <a:rPr lang="tr-TR" dirty="0">
                    <a:solidFill>
                      <a:prstClr val="black"/>
                    </a:solidFill>
                  </a:rPr>
                  <a:t>Veri </a:t>
                </a:r>
                <a:r>
                  <a:rPr lang="tr-TR" dirty="0" smtClean="0">
                    <a:solidFill>
                      <a:prstClr val="black"/>
                    </a:solidFill>
                  </a:rPr>
                  <a:t>         </a:t>
                </a:r>
                <a:r>
                  <a:rPr lang="tr-TR" dirty="0" smtClean="0">
                    <a:solidFill>
                      <a:prstClr val="black"/>
                    </a:solidFill>
                    <a:sym typeface="Wingdings"/>
                  </a:rPr>
                  <a:t></a:t>
                </a:r>
                <a:r>
                  <a:rPr lang="tr-TR" dirty="0" smtClean="0">
                    <a:solidFill>
                      <a:prstClr val="black"/>
                    </a:solidFill>
                  </a:rPr>
                  <a:t> </a:t>
                </a:r>
                <a:r>
                  <a:rPr lang="tr-TR" dirty="0">
                    <a:solidFill>
                      <a:prstClr val="black"/>
                    </a:solidFill>
                  </a:rPr>
                  <a:t>Öğrenci Notları </a:t>
                </a:r>
                <a:r>
                  <a:rPr lang="en-US" dirty="0">
                    <a:solidFill>
                      <a:prstClr val="black"/>
                    </a:solidFill>
                  </a:rPr>
                  <a:t>{</a:t>
                </a:r>
                <a:r>
                  <a:rPr lang="tr-TR" dirty="0">
                    <a:solidFill>
                      <a:prstClr val="black"/>
                    </a:solidFill>
                  </a:rPr>
                  <a:t>54, 67, 87, 99</a:t>
                </a:r>
                <a:r>
                  <a:rPr lang="en-US" dirty="0">
                    <a:solidFill>
                      <a:prstClr val="black"/>
                    </a:solidFill>
                  </a:rPr>
                  <a:t>}</a:t>
                </a:r>
                <a:endParaRPr lang="tr-TR" dirty="0">
                  <a:solidFill>
                    <a:prstClr val="black"/>
                  </a:solidFill>
                </a:endParaRP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mc:Choice>
        <mc:Fallback xmlns="">
          <p:sp>
            <p:nvSpPr>
              <p:cNvPr id="8" name="2 İçerik Yer Tutucusu"/>
              <p:cNvSpPr txBox="1">
                <a:spLocks noRot="1" noChangeAspect="1" noMove="1" noResize="1" noEditPoints="1" noAdjustHandles="1" noChangeArrowheads="1" noChangeShapeType="1" noTextEdit="1"/>
              </p:cNvSpPr>
              <p:nvPr>
                <p:custDataLst>
                  <p:tags r:id="rId4"/>
                </p:custDataLst>
              </p:nvPr>
            </p:nvSpPr>
            <p:spPr>
              <a:xfrm>
                <a:off x="0" y="660758"/>
                <a:ext cx="9144000" cy="5864586"/>
              </a:xfrm>
              <a:prstGeom prst="rect">
                <a:avLst/>
              </a:prstGeom>
              <a:blipFill rotWithShape="1">
                <a:blip r:embed="rId5"/>
                <a:stretch>
                  <a:fillRect l="-667" t="-520" r="-667"/>
                </a:stretch>
              </a:blipFill>
            </p:spPr>
            <p:txBody>
              <a:bodyPr/>
              <a:lstStyle/>
              <a:p>
                <a:r>
                  <a:rPr lang="en-US">
                    <a:noFill/>
                  </a:rPr>
                  <a:t> </a:t>
                </a:r>
              </a:p>
            </p:txBody>
          </p:sp>
        </mc:Fallback>
      </mc:AlternateContent>
    </p:spTree>
    <p:extLst>
      <p:ext uri="{BB962C8B-B14F-4D97-AF65-F5344CB8AC3E}">
        <p14:creationId xmlns:p14="http://schemas.microsoft.com/office/powerpoint/2010/main" val="2579648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5</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VERİ VE BİLGİ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000" b="1" dirty="0">
                <a:solidFill>
                  <a:srgbClr val="FF0000"/>
                </a:solidFill>
              </a:rPr>
              <a:t>Nümerik Veri</a:t>
            </a:r>
            <a:r>
              <a:rPr lang="tr-TR" sz="2000" dirty="0">
                <a:solidFill>
                  <a:srgbClr val="FF0000"/>
                </a:solidFill>
              </a:rPr>
              <a:t>: </a:t>
            </a:r>
            <a:r>
              <a:rPr lang="tr-TR" sz="2000" dirty="0">
                <a:solidFill>
                  <a:prstClr val="black"/>
                </a:solidFill>
              </a:rPr>
              <a:t>Sayısal, nicel, aralık verisi olarak da adlandırılan bu ver türü reel sayıları kümesinden oluşturulur. (Ağırlık , Fiyat, Yükseklik vb.) </a:t>
            </a:r>
          </a:p>
          <a:p>
            <a:pPr lvl="1" algn="just"/>
            <a:r>
              <a:rPr lang="tr-TR" sz="2000" b="1" dirty="0">
                <a:solidFill>
                  <a:prstClr val="black"/>
                </a:solidFill>
              </a:rPr>
              <a:t>Sürekli veriler</a:t>
            </a:r>
            <a:r>
              <a:rPr lang="tr-TR" sz="2000" dirty="0">
                <a:solidFill>
                  <a:prstClr val="black"/>
                </a:solidFill>
              </a:rPr>
              <a:t> ondalık değerlerde </a:t>
            </a:r>
            <a:r>
              <a:rPr lang="tr-TR" sz="2000" dirty="0" smtClean="0">
                <a:solidFill>
                  <a:prstClr val="black"/>
                </a:solidFill>
              </a:rPr>
              <a:t>alabilirken (Sıcaklık 20.4°C, 20.444</a:t>
            </a:r>
            <a:r>
              <a:rPr lang="tr-TR" sz="2000" dirty="0">
                <a:solidFill>
                  <a:prstClr val="black"/>
                </a:solidFill>
              </a:rPr>
              <a:t>°C</a:t>
            </a:r>
            <a:r>
              <a:rPr lang="tr-TR" sz="2000" dirty="0" smtClean="0">
                <a:solidFill>
                  <a:prstClr val="black"/>
                </a:solidFill>
              </a:rPr>
              <a:t>), </a:t>
            </a:r>
          </a:p>
          <a:p>
            <a:pPr lvl="1" algn="just"/>
            <a:r>
              <a:rPr lang="tr-TR" sz="2000" b="1" dirty="0" smtClean="0">
                <a:solidFill>
                  <a:prstClr val="black"/>
                </a:solidFill>
              </a:rPr>
              <a:t>kesikli </a:t>
            </a:r>
            <a:r>
              <a:rPr lang="tr-TR" sz="2000" b="1" dirty="0">
                <a:solidFill>
                  <a:prstClr val="black"/>
                </a:solidFill>
              </a:rPr>
              <a:t>veriler</a:t>
            </a:r>
            <a:r>
              <a:rPr lang="tr-TR" sz="2000" dirty="0">
                <a:solidFill>
                  <a:prstClr val="black"/>
                </a:solidFill>
              </a:rPr>
              <a:t> ise sadece tamsayı değerleri </a:t>
            </a:r>
            <a:r>
              <a:rPr lang="tr-TR" sz="2000" dirty="0" smtClean="0">
                <a:solidFill>
                  <a:prstClr val="black"/>
                </a:solidFill>
              </a:rPr>
              <a:t>alabilirler (Beş öğrenci, üç kitap).</a:t>
            </a:r>
          </a:p>
          <a:p>
            <a:pPr lvl="1" algn="just"/>
            <a:endParaRPr lang="tr-TR" sz="2000" dirty="0">
              <a:solidFill>
                <a:prstClr val="black"/>
              </a:solidFill>
            </a:endParaRPr>
          </a:p>
          <a:p>
            <a:pPr lvl="0" algn="just"/>
            <a:r>
              <a:rPr lang="tr-TR" sz="2000" b="1" dirty="0">
                <a:solidFill>
                  <a:srgbClr val="FF0000"/>
                </a:solidFill>
              </a:rPr>
              <a:t>Nominal Veri</a:t>
            </a:r>
            <a:r>
              <a:rPr lang="tr-TR" sz="2000" dirty="0">
                <a:solidFill>
                  <a:srgbClr val="FF0000"/>
                </a:solidFill>
              </a:rPr>
              <a:t>: </a:t>
            </a:r>
            <a:r>
              <a:rPr lang="tr-TR" sz="2000" dirty="0">
                <a:solidFill>
                  <a:prstClr val="black"/>
                </a:solidFill>
              </a:rPr>
              <a:t>Kategorilere ayrılmış veri setlerini kapsar. ( 1: Evli, 2: Bekar, 3 Dul). Nitel veya Kategorik veri olarak da isimlendirilirler. Bu tür verilerle aritmetik işlemlerin gerçekleştirilmesi mümkün değildir. (Evli / 2 = Boşanmış </a:t>
            </a:r>
            <a:r>
              <a:rPr lang="tr-TR" sz="2000" dirty="0" smtClean="0">
                <a:solidFill>
                  <a:prstClr val="black"/>
                </a:solidFill>
              </a:rPr>
              <a:t>???)</a:t>
            </a:r>
          </a:p>
          <a:p>
            <a:pPr lvl="0" algn="just"/>
            <a:endParaRPr lang="tr-TR" sz="2000" dirty="0">
              <a:solidFill>
                <a:prstClr val="black"/>
              </a:solidFill>
            </a:endParaRPr>
          </a:p>
          <a:p>
            <a:pPr lvl="0" algn="just"/>
            <a:r>
              <a:rPr lang="tr-TR" sz="2000" b="1" dirty="0">
                <a:solidFill>
                  <a:srgbClr val="FF0000"/>
                </a:solidFill>
              </a:rPr>
              <a:t>Sıralı Veri</a:t>
            </a:r>
            <a:r>
              <a:rPr lang="tr-TR" sz="2000" dirty="0">
                <a:solidFill>
                  <a:srgbClr val="FF0000"/>
                </a:solidFill>
              </a:rPr>
              <a:t>: </a:t>
            </a:r>
            <a:r>
              <a:rPr lang="tr-TR" sz="2000" dirty="0">
                <a:solidFill>
                  <a:prstClr val="black"/>
                </a:solidFill>
              </a:rPr>
              <a:t>Doğal olarak kategorik yapıda olan sıralanmış verilerdir. </a:t>
            </a:r>
            <a:endParaRPr lang="tr-TR" sz="2000" dirty="0" smtClean="0">
              <a:solidFill>
                <a:prstClr val="black"/>
              </a:solidFill>
            </a:endParaRPr>
          </a:p>
          <a:p>
            <a:pPr lvl="0" algn="just"/>
            <a:r>
              <a:rPr lang="tr-TR" sz="2000" dirty="0" smtClean="0">
                <a:solidFill>
                  <a:prstClr val="black"/>
                </a:solidFill>
              </a:rPr>
              <a:t>( </a:t>
            </a:r>
            <a:r>
              <a:rPr lang="tr-TR" sz="2000" dirty="0">
                <a:solidFill>
                  <a:prstClr val="black"/>
                </a:solidFill>
              </a:rPr>
              <a:t>Ders Oranlama Sistemi </a:t>
            </a:r>
            <a:r>
              <a:rPr lang="tr-TR" sz="2000" dirty="0">
                <a:solidFill>
                  <a:prstClr val="black"/>
                </a:solidFill>
                <a:sym typeface="Wingdings"/>
              </a:rPr>
              <a:t></a:t>
            </a:r>
            <a:r>
              <a:rPr lang="tr-TR" sz="2000" dirty="0">
                <a:solidFill>
                  <a:prstClr val="black"/>
                </a:solidFill>
              </a:rPr>
              <a:t> 1: Kötü, 2: Kabul Edilebilir, 3: İyi, 4: Çok iyi)</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162684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6</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ANAKÜTLE (YIĞIN) VE ÖRNEKLEM</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000" dirty="0">
                <a:solidFill>
                  <a:schemeClr val="tx1"/>
                </a:solidFill>
              </a:rPr>
              <a:t>İstatistiksel  analiz </a:t>
            </a:r>
            <a:r>
              <a:rPr lang="tr-TR" sz="2000" dirty="0" smtClean="0">
                <a:solidFill>
                  <a:schemeClr val="tx1"/>
                </a:solidFill>
              </a:rPr>
              <a:t>uygulayıcıların</a:t>
            </a:r>
            <a:r>
              <a:rPr lang="tr-TR" sz="2000" dirty="0">
                <a:solidFill>
                  <a:schemeClr val="tx1"/>
                </a:solidFill>
              </a:rPr>
              <a:t>  bir  konudaki </a:t>
            </a:r>
            <a:r>
              <a:rPr lang="tr-TR" sz="2000" dirty="0" smtClean="0">
                <a:solidFill>
                  <a:schemeClr val="tx1"/>
                </a:solidFill>
              </a:rPr>
              <a:t>analizi</a:t>
            </a:r>
            <a:r>
              <a:rPr lang="tr-TR" sz="2000" dirty="0">
                <a:solidFill>
                  <a:schemeClr val="tx1"/>
                </a:solidFill>
              </a:rPr>
              <a:t>  ile  ilgili  olası  bütün  </a:t>
            </a:r>
            <a:r>
              <a:rPr lang="tr-TR" sz="2000" dirty="0" smtClean="0">
                <a:solidFill>
                  <a:schemeClr val="tx1"/>
                </a:solidFill>
              </a:rPr>
              <a:t>                 </a:t>
            </a:r>
            <a:r>
              <a:rPr lang="tr-TR" sz="2000" dirty="0" err="1" smtClean="0">
                <a:solidFill>
                  <a:schemeClr val="tx1"/>
                </a:solidFill>
              </a:rPr>
              <a:t>değerler</a:t>
            </a:r>
            <a:r>
              <a:rPr lang="tr-TR" sz="2000" b="1" dirty="0" err="1" smtClean="0">
                <a:solidFill>
                  <a:srgbClr val="FF0000"/>
                </a:solidFill>
              </a:rPr>
              <a:t>Ana</a:t>
            </a:r>
            <a:r>
              <a:rPr lang="tr-TR" sz="2000" b="1" dirty="0">
                <a:solidFill>
                  <a:srgbClr val="FF0000"/>
                </a:solidFill>
              </a:rPr>
              <a:t>  Kütle </a:t>
            </a:r>
            <a:r>
              <a:rPr lang="tr-TR" sz="2000" dirty="0">
                <a:solidFill>
                  <a:schemeClr val="tx1"/>
                </a:solidFill>
              </a:rPr>
              <a:t> ismiyle  ifade  edilir.  Ana  kütle  genellik  erişilemeyecek </a:t>
            </a:r>
            <a:r>
              <a:rPr lang="tr-TR" sz="2000" dirty="0" smtClean="0">
                <a:solidFill>
                  <a:schemeClr val="tx1"/>
                </a:solidFill>
              </a:rPr>
              <a:t>        büyüklükte</a:t>
            </a:r>
            <a:r>
              <a:rPr lang="tr-TR" sz="2000" dirty="0">
                <a:solidFill>
                  <a:schemeClr val="tx1"/>
                </a:solidFill>
              </a:rPr>
              <a:t>  bir  </a:t>
            </a:r>
            <a:r>
              <a:rPr lang="tr-TR" sz="2000" dirty="0" smtClean="0">
                <a:solidFill>
                  <a:schemeClr val="tx1"/>
                </a:solidFill>
              </a:rPr>
              <a:t>    veri</a:t>
            </a:r>
            <a:r>
              <a:rPr lang="tr-TR" sz="2000" dirty="0">
                <a:solidFill>
                  <a:schemeClr val="tx1"/>
                </a:solidFill>
              </a:rPr>
              <a:t>  setini,  bazı  durumlarda  ise  sonsuz  sayıda  veriyi  betimler.  Bu </a:t>
            </a:r>
            <a:r>
              <a:rPr lang="tr-TR" sz="2000" dirty="0" smtClean="0">
                <a:solidFill>
                  <a:schemeClr val="tx1"/>
                </a:solidFill>
              </a:rPr>
              <a:t>   </a:t>
            </a:r>
            <a:r>
              <a:rPr lang="tr-TR" sz="2000" dirty="0">
                <a:solidFill>
                  <a:schemeClr val="tx1"/>
                </a:solidFill>
              </a:rPr>
              <a:t>yüzden  sonlu </a:t>
            </a:r>
            <a:r>
              <a:rPr lang="tr-TR" sz="2000" dirty="0" smtClean="0">
                <a:solidFill>
                  <a:schemeClr val="tx1"/>
                </a:solidFill>
              </a:rPr>
              <a:t>sayıda</a:t>
            </a:r>
            <a:r>
              <a:rPr lang="tr-TR" sz="2000" dirty="0">
                <a:solidFill>
                  <a:schemeClr val="tx1"/>
                </a:solidFill>
              </a:rPr>
              <a:t> </a:t>
            </a:r>
            <a:r>
              <a:rPr lang="tr-TR" sz="2000" dirty="0" smtClean="0">
                <a:solidFill>
                  <a:schemeClr val="tx1"/>
                </a:solidFill>
              </a:rPr>
              <a:t>olsa</a:t>
            </a:r>
            <a:r>
              <a:rPr lang="tr-TR" sz="2000" dirty="0">
                <a:solidFill>
                  <a:schemeClr val="tx1"/>
                </a:solidFill>
              </a:rPr>
              <a:t>  dahi,  ele  alınan  bir  değişkenin  </a:t>
            </a:r>
            <a:r>
              <a:rPr lang="tr-TR" sz="2000" dirty="0" smtClean="0">
                <a:solidFill>
                  <a:schemeClr val="tx1"/>
                </a:solidFill>
              </a:rPr>
              <a:t>olası</a:t>
            </a:r>
            <a:r>
              <a:rPr lang="tr-TR" sz="2000" dirty="0">
                <a:solidFill>
                  <a:schemeClr val="tx1"/>
                </a:solidFill>
              </a:rPr>
              <a:t>  bütün  değerlerine  ulaşmak  çoğu  zaman  mümkün  değildir. </a:t>
            </a:r>
          </a:p>
          <a:p>
            <a:pPr lvl="0" algn="just"/>
            <a:r>
              <a:rPr lang="tr-TR" sz="2000" dirty="0">
                <a:solidFill>
                  <a:schemeClr val="tx1"/>
                </a:solidFill>
              </a:rPr>
              <a:t>Doğal  olarak  verilerin  tamamına  ulaşılamadığı  durumda,  verilerin  bir  kısmına  ulaşmak  ve  bu </a:t>
            </a:r>
            <a:r>
              <a:rPr lang="tr-TR" sz="2000" dirty="0" smtClean="0">
                <a:solidFill>
                  <a:schemeClr val="tx1"/>
                </a:solidFill>
              </a:rPr>
              <a:t>verilerden</a:t>
            </a:r>
            <a:r>
              <a:rPr lang="tr-TR" sz="2000" dirty="0">
                <a:solidFill>
                  <a:schemeClr val="tx1"/>
                </a:solidFill>
              </a:rPr>
              <a:t>  bütün  hakkında  yorumlarda  bulunmak  beklenen  bir  </a:t>
            </a:r>
            <a:r>
              <a:rPr lang="tr-TR" sz="2000" dirty="0" smtClean="0">
                <a:solidFill>
                  <a:schemeClr val="tx1"/>
                </a:solidFill>
              </a:rPr>
              <a:t> durumdur</a:t>
            </a:r>
            <a:r>
              <a:rPr lang="tr-TR" sz="2000" dirty="0">
                <a:solidFill>
                  <a:schemeClr val="tx1"/>
                </a:solidFill>
              </a:rPr>
              <a:t>.  Bu şekilde  verinin  genelini </a:t>
            </a:r>
            <a:r>
              <a:rPr lang="tr-TR" sz="2000" dirty="0" smtClean="0">
                <a:solidFill>
                  <a:schemeClr val="tx1"/>
                </a:solidFill>
              </a:rPr>
              <a:t>betimleyen</a:t>
            </a:r>
            <a:r>
              <a:rPr lang="tr-TR" sz="2000" dirty="0">
                <a:solidFill>
                  <a:schemeClr val="tx1"/>
                </a:solidFill>
              </a:rPr>
              <a:t> örneklere, istatistik biliminde </a:t>
            </a:r>
            <a:r>
              <a:rPr lang="tr-TR" sz="2000" b="1" dirty="0" smtClean="0">
                <a:solidFill>
                  <a:srgbClr val="FF0000"/>
                </a:solidFill>
              </a:rPr>
              <a:t>Örneklem</a:t>
            </a:r>
            <a:r>
              <a:rPr lang="tr-TR" sz="2000" dirty="0" smtClean="0">
                <a:solidFill>
                  <a:schemeClr val="tx1"/>
                </a:solidFill>
              </a:rPr>
              <a:t>  </a:t>
            </a:r>
            <a:r>
              <a:rPr lang="tr-TR" sz="2000" dirty="0">
                <a:solidFill>
                  <a:schemeClr val="tx1"/>
                </a:solidFill>
              </a:rPr>
              <a:t> denmektedir.</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1899" y="3559210"/>
            <a:ext cx="4138613" cy="1341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ikdörtgen 1"/>
          <p:cNvSpPr/>
          <p:nvPr/>
        </p:nvSpPr>
        <p:spPr>
          <a:xfrm>
            <a:off x="0" y="4797152"/>
            <a:ext cx="9143999" cy="707886"/>
          </a:xfrm>
          <a:prstGeom prst="rect">
            <a:avLst/>
          </a:prstGeom>
        </p:spPr>
        <p:txBody>
          <a:bodyPr wrap="square">
            <a:spAutoFit/>
          </a:bodyPr>
          <a:lstStyle/>
          <a:p>
            <a:pPr algn="just"/>
            <a:r>
              <a:rPr lang="en-US" sz="2000" b="1" dirty="0" err="1">
                <a:solidFill>
                  <a:srgbClr val="FF0000"/>
                </a:solidFill>
              </a:rPr>
              <a:t>İstatistik</a:t>
            </a:r>
            <a:r>
              <a:rPr lang="en-US" sz="2000" dirty="0"/>
              <a:t>;  Ana  </a:t>
            </a:r>
            <a:r>
              <a:rPr lang="en-US" sz="2000" dirty="0" err="1"/>
              <a:t>kütle</a:t>
            </a:r>
            <a:r>
              <a:rPr lang="en-US" sz="2000" dirty="0"/>
              <a:t>  </a:t>
            </a:r>
            <a:r>
              <a:rPr lang="en-US" sz="2000" dirty="0" err="1"/>
              <a:t>parametreleri</a:t>
            </a:r>
            <a:r>
              <a:rPr lang="en-US" sz="2000" dirty="0"/>
              <a:t>  </a:t>
            </a:r>
            <a:r>
              <a:rPr lang="en-US" sz="2000" dirty="0" err="1"/>
              <a:t>hakkında</a:t>
            </a:r>
            <a:r>
              <a:rPr lang="en-US" sz="2000" dirty="0"/>
              <a:t>  </a:t>
            </a:r>
            <a:r>
              <a:rPr lang="en-US" sz="2000" dirty="0" err="1"/>
              <a:t>yorum</a:t>
            </a:r>
            <a:r>
              <a:rPr lang="en-US" sz="2000" dirty="0"/>
              <a:t>  </a:t>
            </a:r>
            <a:r>
              <a:rPr lang="en-US" sz="2000" dirty="0" err="1"/>
              <a:t>yapmak</a:t>
            </a:r>
            <a:r>
              <a:rPr lang="en-US" sz="2000" dirty="0"/>
              <a:t>  </a:t>
            </a:r>
            <a:r>
              <a:rPr lang="en-US" sz="2000" dirty="0" err="1"/>
              <a:t>için</a:t>
            </a:r>
            <a:r>
              <a:rPr lang="en-US" sz="2000" dirty="0"/>
              <a:t>  </a:t>
            </a:r>
            <a:r>
              <a:rPr lang="en-US" sz="2000" dirty="0" err="1"/>
              <a:t>örneklem</a:t>
            </a:r>
            <a:r>
              <a:rPr lang="en-US" sz="2000" dirty="0"/>
              <a:t>  </a:t>
            </a:r>
            <a:r>
              <a:rPr lang="tr-TR" sz="2000" dirty="0" smtClean="0"/>
              <a:t>              </a:t>
            </a:r>
            <a:r>
              <a:rPr lang="en-US" sz="2000" dirty="0" err="1" smtClean="0"/>
              <a:t>üzerinde</a:t>
            </a:r>
            <a:r>
              <a:rPr lang="en-US" sz="2000" dirty="0"/>
              <a:t>  </a:t>
            </a:r>
            <a:r>
              <a:rPr lang="en-US" sz="2000" dirty="0" err="1"/>
              <a:t>yapılan</a:t>
            </a:r>
            <a:r>
              <a:rPr lang="en-US" sz="2000" dirty="0"/>
              <a:t>  </a:t>
            </a:r>
            <a:r>
              <a:rPr lang="en-US" sz="2000" dirty="0" err="1"/>
              <a:t>açıklayıcı</a:t>
            </a:r>
            <a:r>
              <a:rPr lang="en-US" sz="2000" dirty="0"/>
              <a:t> </a:t>
            </a:r>
            <a:r>
              <a:rPr lang="en-US" sz="2000" dirty="0" err="1"/>
              <a:t>hesaplamalara</a:t>
            </a:r>
            <a:r>
              <a:rPr lang="en-US" sz="2000" dirty="0"/>
              <a:t> </a:t>
            </a:r>
            <a:r>
              <a:rPr lang="en-US" sz="2000" dirty="0" err="1"/>
              <a:t>denir</a:t>
            </a:r>
            <a:r>
              <a:rPr lang="en-US" sz="2000" dirty="0"/>
              <a:t>. </a:t>
            </a:r>
          </a:p>
        </p:txBody>
      </p:sp>
    </p:spTree>
    <p:extLst>
      <p:ext uri="{BB962C8B-B14F-4D97-AF65-F5344CB8AC3E}">
        <p14:creationId xmlns:p14="http://schemas.microsoft.com/office/powerpoint/2010/main" val="428440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7</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TANIMLAYICI VE ÇIKARIMSAL İSTATİSTİK</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342900" lvl="0" indent="-342900" algn="just">
              <a:spcAft>
                <a:spcPts val="1200"/>
              </a:spcAft>
              <a:buFont typeface="Arial" pitchFamily="34" charset="0"/>
              <a:buChar char="•"/>
            </a:pPr>
            <a:r>
              <a:rPr lang="tr-TR" sz="2400" dirty="0">
                <a:solidFill>
                  <a:srgbClr val="FF0000"/>
                </a:solidFill>
              </a:rPr>
              <a:t>Tanımlayıcı istatistik </a:t>
            </a:r>
            <a:r>
              <a:rPr lang="tr-TR" sz="2400" dirty="0">
                <a:solidFill>
                  <a:prstClr val="black"/>
                </a:solidFill>
              </a:rPr>
              <a:t>verilerin organize edilmesi, özetlenmesi ve sunulması için uygun ve bilgilendirici yöntemleri kapsar. Temelde iki tür tanımlayıcı istatistik yaklaşımı vardır. </a:t>
            </a:r>
          </a:p>
          <a:p>
            <a:pPr marL="742950" lvl="1" indent="-285750" algn="l">
              <a:buFont typeface="Arial" pitchFamily="34" charset="0"/>
              <a:buChar char="–"/>
            </a:pPr>
            <a:r>
              <a:rPr lang="tr-TR" sz="2400" dirty="0">
                <a:solidFill>
                  <a:prstClr val="black"/>
                </a:solidFill>
              </a:rPr>
              <a:t>Grafik ve Tablo Teknikleri</a:t>
            </a:r>
          </a:p>
          <a:p>
            <a:pPr marL="1143000" lvl="2" indent="-228600" algn="l">
              <a:buFont typeface="Arial" pitchFamily="34" charset="0"/>
              <a:buChar char="•"/>
            </a:pPr>
            <a:r>
              <a:rPr lang="tr-TR" dirty="0">
                <a:solidFill>
                  <a:prstClr val="black"/>
                </a:solidFill>
              </a:rPr>
              <a:t>(</a:t>
            </a:r>
            <a:r>
              <a:rPr lang="tr-TR" dirty="0" err="1">
                <a:solidFill>
                  <a:prstClr val="black"/>
                </a:solidFill>
              </a:rPr>
              <a:t>histogram</a:t>
            </a:r>
            <a:r>
              <a:rPr lang="tr-TR" dirty="0">
                <a:solidFill>
                  <a:prstClr val="black"/>
                </a:solidFill>
              </a:rPr>
              <a:t>, </a:t>
            </a:r>
            <a:r>
              <a:rPr lang="tr-TR" dirty="0" err="1">
                <a:solidFill>
                  <a:prstClr val="black"/>
                </a:solidFill>
              </a:rPr>
              <a:t>ogive</a:t>
            </a:r>
            <a:r>
              <a:rPr lang="tr-TR" dirty="0">
                <a:solidFill>
                  <a:prstClr val="black"/>
                </a:solidFill>
              </a:rPr>
              <a:t> ve çizgi grafiği vb.)</a:t>
            </a:r>
          </a:p>
          <a:p>
            <a:pPr marL="742950" lvl="1" indent="-285750" algn="l">
              <a:buFont typeface="Arial" pitchFamily="34" charset="0"/>
              <a:buChar char="–"/>
            </a:pPr>
            <a:r>
              <a:rPr lang="tr-TR" sz="2400" dirty="0">
                <a:solidFill>
                  <a:prstClr val="black"/>
                </a:solidFill>
              </a:rPr>
              <a:t>Sayısal teknikler</a:t>
            </a:r>
          </a:p>
          <a:p>
            <a:pPr marL="1143000" lvl="2" indent="-228600" algn="l">
              <a:buFont typeface="Arial" pitchFamily="34" charset="0"/>
              <a:buChar char="•"/>
            </a:pPr>
            <a:r>
              <a:rPr lang="tr-TR" dirty="0">
                <a:solidFill>
                  <a:prstClr val="black"/>
                </a:solidFill>
              </a:rPr>
              <a:t>(ortalama, </a:t>
            </a:r>
            <a:r>
              <a:rPr lang="tr-TR" dirty="0" err="1">
                <a:solidFill>
                  <a:prstClr val="black"/>
                </a:solidFill>
              </a:rPr>
              <a:t>mod</a:t>
            </a:r>
            <a:r>
              <a:rPr lang="tr-TR" dirty="0">
                <a:solidFill>
                  <a:prstClr val="black"/>
                </a:solidFill>
              </a:rPr>
              <a:t>, medyan, </a:t>
            </a:r>
            <a:r>
              <a:rPr lang="tr-TR" dirty="0" err="1">
                <a:solidFill>
                  <a:prstClr val="black"/>
                </a:solidFill>
              </a:rPr>
              <a:t>varyans</a:t>
            </a:r>
            <a:r>
              <a:rPr lang="tr-TR" dirty="0">
                <a:solidFill>
                  <a:prstClr val="black"/>
                </a:solidFill>
              </a:rPr>
              <a:t> ve standart sapma vb.) </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3389308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8</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TANIMLAYICI VE ÇIKARIMSAL İSTATİSTİK</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b="1" dirty="0" err="1">
                <a:solidFill>
                  <a:srgbClr val="FF0000"/>
                </a:solidFill>
              </a:rPr>
              <a:t>Çıkarımsal</a:t>
            </a:r>
            <a:r>
              <a:rPr lang="tr-TR" sz="2400" b="1" dirty="0">
                <a:solidFill>
                  <a:srgbClr val="FF0000"/>
                </a:solidFill>
              </a:rPr>
              <a:t> istatistik </a:t>
            </a:r>
            <a:r>
              <a:rPr lang="tr-TR" sz="2400" dirty="0">
                <a:solidFill>
                  <a:prstClr val="black"/>
                </a:solidFill>
              </a:rPr>
              <a:t>ise bir örneklem yardımıyla ana kütle parametreleri ile ilgili çıkarımlar yapılması ile ilgilidir. </a:t>
            </a:r>
            <a:endParaRPr lang="tr-TR" sz="2400" dirty="0" smtClean="0">
              <a:solidFill>
                <a:prstClr val="black"/>
              </a:solidFill>
            </a:endParaRPr>
          </a:p>
          <a:p>
            <a:pPr lvl="0" algn="just"/>
            <a:endParaRPr lang="tr-TR" sz="2400" dirty="0">
              <a:solidFill>
                <a:prstClr val="black"/>
              </a:solidFill>
            </a:endParaRPr>
          </a:p>
          <a:p>
            <a:pPr lvl="0" algn="just"/>
            <a:r>
              <a:rPr lang="tr-TR" sz="2400" dirty="0">
                <a:solidFill>
                  <a:prstClr val="black"/>
                </a:solidFill>
              </a:rPr>
              <a:t>Bir başka deyişle </a:t>
            </a:r>
            <a:r>
              <a:rPr lang="tr-TR" sz="2400" dirty="0" err="1">
                <a:solidFill>
                  <a:prstClr val="black"/>
                </a:solidFill>
              </a:rPr>
              <a:t>Çıkarımsal</a:t>
            </a:r>
            <a:r>
              <a:rPr lang="tr-TR" sz="2400" dirty="0">
                <a:solidFill>
                  <a:prstClr val="black"/>
                </a:solidFill>
              </a:rPr>
              <a:t> </a:t>
            </a:r>
            <a:r>
              <a:rPr lang="tr-TR" sz="2400" dirty="0" smtClean="0">
                <a:solidFill>
                  <a:prstClr val="black"/>
                </a:solidFill>
              </a:rPr>
              <a:t>İstatistikler </a:t>
            </a:r>
            <a:r>
              <a:rPr lang="tr-TR" sz="2400" dirty="0">
                <a:solidFill>
                  <a:prstClr val="black"/>
                </a:solidFill>
              </a:rPr>
              <a:t>bize; ana kütle ile ilgili yorum yapma ve sonuç çıkarma süreçlerini gerçekleyebilmek adına uygulanabilecek yöntemleri sunar. </a:t>
            </a:r>
            <a:endParaRPr lang="tr-TR" sz="2400" dirty="0" smtClean="0">
              <a:solidFill>
                <a:prstClr val="black"/>
              </a:solidFill>
            </a:endParaRPr>
          </a:p>
          <a:p>
            <a:pPr lvl="0" algn="just"/>
            <a:endParaRPr lang="tr-TR" sz="2400" dirty="0">
              <a:solidFill>
                <a:prstClr val="black"/>
              </a:solidFill>
            </a:endParaRPr>
          </a:p>
          <a:p>
            <a:pPr lvl="0" algn="just"/>
            <a:r>
              <a:rPr lang="tr-TR" sz="2400" dirty="0">
                <a:solidFill>
                  <a:prstClr val="black"/>
                </a:solidFill>
              </a:rPr>
              <a:t>Çıkarım yapmak çoğu zaman bizi büyük maliyet ve zaman israfından kurtarmakla birlikte, sonuçta yapılan işlem bir tahmin sürecidir ve sürecin en temel öğesi </a:t>
            </a:r>
            <a:r>
              <a:rPr lang="tr-TR" sz="2400" b="1" dirty="0">
                <a:solidFill>
                  <a:prstClr val="black"/>
                </a:solidFill>
              </a:rPr>
              <a:t>tahmin hataları</a:t>
            </a:r>
            <a:r>
              <a:rPr lang="tr-TR" sz="2400" dirty="0">
                <a:solidFill>
                  <a:prstClr val="black"/>
                </a:solidFill>
              </a:rPr>
              <a:t>dır. Bu amaçla </a:t>
            </a:r>
            <a:r>
              <a:rPr lang="tr-TR" sz="2400" dirty="0" err="1">
                <a:solidFill>
                  <a:prstClr val="black"/>
                </a:solidFill>
              </a:rPr>
              <a:t>Çıkarımsal</a:t>
            </a:r>
            <a:r>
              <a:rPr lang="tr-TR" sz="2400" dirty="0">
                <a:solidFill>
                  <a:prstClr val="black"/>
                </a:solidFill>
              </a:rPr>
              <a:t> istatistiksel yöntemler, </a:t>
            </a:r>
            <a:r>
              <a:rPr lang="tr-TR" sz="2400" b="1" dirty="0">
                <a:solidFill>
                  <a:prstClr val="black"/>
                </a:solidFill>
              </a:rPr>
              <a:t>Güvenirlik ölçütleri, Güven Seviyesi </a:t>
            </a:r>
            <a:r>
              <a:rPr lang="tr-TR" sz="2400" dirty="0">
                <a:solidFill>
                  <a:prstClr val="black"/>
                </a:solidFill>
              </a:rPr>
              <a:t>ve </a:t>
            </a:r>
            <a:r>
              <a:rPr lang="tr-TR" sz="2400" b="1" dirty="0">
                <a:solidFill>
                  <a:prstClr val="black"/>
                </a:solidFill>
              </a:rPr>
              <a:t>Anlamlılık Seviyesi </a:t>
            </a:r>
            <a:r>
              <a:rPr lang="tr-TR" sz="2400" dirty="0">
                <a:solidFill>
                  <a:prstClr val="black"/>
                </a:solidFill>
              </a:rPr>
              <a:t>değerleri ile birlikte sunulurlar.</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2201052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3"/>
          <p:cNvCxnSpPr/>
          <p:nvPr/>
        </p:nvCxnSpPr>
        <p:spPr>
          <a:xfrm>
            <a:off x="0" y="620688"/>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cxnSp>
        <p:nvCxnSpPr>
          <p:cNvPr id="5" name="Straight Connector 21"/>
          <p:cNvCxnSpPr/>
          <p:nvPr/>
        </p:nvCxnSpPr>
        <p:spPr>
          <a:xfrm>
            <a:off x="0" y="6525344"/>
            <a:ext cx="9144000" cy="0"/>
          </a:xfrm>
          <a:prstGeom prst="line">
            <a:avLst/>
          </a:prstGeom>
          <a:ln w="57150">
            <a:solidFill>
              <a:srgbClr val="C00000"/>
            </a:solidFill>
          </a:ln>
        </p:spPr>
        <p:style>
          <a:lnRef idx="1">
            <a:schemeClr val="accent6"/>
          </a:lnRef>
          <a:fillRef idx="0">
            <a:schemeClr val="accent6"/>
          </a:fillRef>
          <a:effectRef idx="0">
            <a:schemeClr val="accent6"/>
          </a:effectRef>
          <a:fontRef idx="minor">
            <a:schemeClr val="tx1"/>
          </a:fontRef>
        </p:style>
      </p:cxnSp>
      <p:sp>
        <p:nvSpPr>
          <p:cNvPr id="7" name="Rectangle 3"/>
          <p:cNvSpPr/>
          <p:nvPr/>
        </p:nvSpPr>
        <p:spPr>
          <a:xfrm>
            <a:off x="0" y="0"/>
            <a:ext cx="9144000" cy="266700"/>
          </a:xfrm>
          <a:prstGeom prst="rect">
            <a:avLst/>
          </a:prstGeom>
          <a:solidFill>
            <a:srgbClr val="C0000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r" defTabSz="914400" rtl="1">
              <a:buNone/>
            </a:pPr>
            <a:r>
              <a:rPr lang="tr-TR" sz="1200" b="1" dirty="0" smtClean="0">
                <a:latin typeface="Calibri"/>
                <a:cs typeface="Arial"/>
              </a:rPr>
              <a:t>Hafta 1                                                                                              Olasılık ve İstatistik</a:t>
            </a:r>
            <a:r>
              <a:rPr lang="tr-TR" sz="1200" b="1" dirty="0">
                <a:latin typeface="Calibri"/>
                <a:cs typeface="Arial"/>
              </a:rPr>
              <a:t> </a:t>
            </a:r>
            <a:r>
              <a:rPr lang="tr-TR" sz="1200" b="1" dirty="0" smtClean="0">
                <a:latin typeface="Calibri"/>
                <a:cs typeface="Arial"/>
              </a:rPr>
              <a:t>                             ISPARTA UYGULAMALI BİLİMLER ÜNİVERSİTESİ</a:t>
            </a:r>
            <a:endParaRPr lang="tr-TR" sz="1200" b="0" i="1" dirty="0">
              <a:latin typeface="Calibri"/>
              <a:cs typeface="Arial"/>
            </a:endParaRPr>
          </a:p>
        </p:txBody>
      </p:sp>
      <p:sp>
        <p:nvSpPr>
          <p:cNvPr id="13" name="Slayt Numarası Yer Tutucusu 12"/>
          <p:cNvSpPr>
            <a:spLocks noGrp="1"/>
          </p:cNvSpPr>
          <p:nvPr>
            <p:ph type="sldNum" sz="quarter" idx="12"/>
          </p:nvPr>
        </p:nvSpPr>
        <p:spPr>
          <a:xfrm>
            <a:off x="6813398" y="6495031"/>
            <a:ext cx="2133600" cy="365125"/>
          </a:xfrm>
        </p:spPr>
        <p:txBody>
          <a:bodyPr/>
          <a:lstStyle/>
          <a:p>
            <a:fld id="{C28B86D9-C551-4E6F-90AE-8B774BD3CE15}" type="slidenum">
              <a:rPr lang="tr-TR" smtClean="0"/>
              <a:t>9</a:t>
            </a:fld>
            <a:endParaRPr lang="tr-TR" dirty="0"/>
          </a:p>
        </p:txBody>
      </p:sp>
      <p:sp>
        <p:nvSpPr>
          <p:cNvPr id="11" name="Rectangle 8"/>
          <p:cNvSpPr/>
          <p:nvPr/>
        </p:nvSpPr>
        <p:spPr>
          <a:xfrm>
            <a:off x="99999" y="260648"/>
            <a:ext cx="7416824" cy="400110"/>
          </a:xfrm>
          <a:prstGeom prst="rect">
            <a:avLst/>
          </a:prstGeom>
        </p:spPr>
        <p:txBody>
          <a:bodyPr wrap="square">
            <a:spAutoFit/>
          </a:bodyPr>
          <a:lstStyle/>
          <a:p>
            <a:pPr defTabSz="914400" rtl="1">
              <a:buNone/>
            </a:pPr>
            <a:r>
              <a:rPr lang="tr-TR" sz="2000" b="1" dirty="0" smtClean="0">
                <a:solidFill>
                  <a:schemeClr val="bg1">
                    <a:lumMod val="50000"/>
                  </a:schemeClr>
                </a:solidFill>
                <a:latin typeface="Segoe UI"/>
                <a:cs typeface="Segoe UI"/>
              </a:rPr>
              <a:t>VERİLERİN ELDE EDİLMESİ</a:t>
            </a:r>
          </a:p>
        </p:txBody>
      </p:sp>
      <p:sp>
        <p:nvSpPr>
          <p:cNvPr id="8" name="2 İçerik Yer Tutucusu"/>
          <p:cNvSpPr txBox="1">
            <a:spLocks/>
          </p:cNvSpPr>
          <p:nvPr>
            <p:custDataLst>
              <p:tags r:id="rId1"/>
            </p:custDataLst>
          </p:nvPr>
        </p:nvSpPr>
        <p:spPr>
          <a:xfrm>
            <a:off x="0" y="660758"/>
            <a:ext cx="9144000" cy="586458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r>
              <a:rPr lang="tr-TR" sz="2400" dirty="0">
                <a:solidFill>
                  <a:prstClr val="black"/>
                </a:solidFill>
              </a:rPr>
              <a:t>Gözlem</a:t>
            </a:r>
          </a:p>
          <a:p>
            <a:pPr marL="742950" lvl="1" indent="-285750" algn="just">
              <a:buFont typeface="Wingdings" pitchFamily="2" charset="2"/>
              <a:buChar char="Ø"/>
            </a:pPr>
            <a:r>
              <a:rPr lang="tr-TR" sz="2000" dirty="0">
                <a:solidFill>
                  <a:prstClr val="black"/>
                </a:solidFill>
              </a:rPr>
              <a:t>Veri toplaması kolay, Kısmen güvenilir</a:t>
            </a:r>
          </a:p>
          <a:p>
            <a:pPr lvl="0" algn="just"/>
            <a:r>
              <a:rPr lang="tr-TR" sz="2400" dirty="0">
                <a:solidFill>
                  <a:prstClr val="black"/>
                </a:solidFill>
              </a:rPr>
              <a:t>Deney</a:t>
            </a:r>
          </a:p>
          <a:p>
            <a:pPr marL="742950" lvl="1" indent="-285750" algn="just">
              <a:buFont typeface="Wingdings" pitchFamily="2" charset="2"/>
              <a:buChar char="Ø"/>
            </a:pPr>
            <a:r>
              <a:rPr lang="tr-TR" sz="2000" dirty="0">
                <a:solidFill>
                  <a:prstClr val="black"/>
                </a:solidFill>
              </a:rPr>
              <a:t>Veri toplama süreci zor ve maliyetli, sonuçlar büyük ölçüde güvenilir.</a:t>
            </a:r>
          </a:p>
          <a:p>
            <a:pPr lvl="0" algn="just"/>
            <a:r>
              <a:rPr lang="tr-TR" sz="2400" dirty="0">
                <a:solidFill>
                  <a:prstClr val="black"/>
                </a:solidFill>
              </a:rPr>
              <a:t>Araştırma</a:t>
            </a:r>
          </a:p>
          <a:p>
            <a:pPr marL="742950" lvl="1" indent="-285750" algn="just">
              <a:buFont typeface="Arial" pitchFamily="34" charset="0"/>
              <a:buChar char="–"/>
            </a:pPr>
            <a:r>
              <a:rPr lang="tr-TR" sz="2000" dirty="0">
                <a:solidFill>
                  <a:prstClr val="black"/>
                </a:solidFill>
              </a:rPr>
              <a:t>Mülakat</a:t>
            </a:r>
          </a:p>
          <a:p>
            <a:pPr marL="1143000" lvl="2" indent="-228600" algn="just">
              <a:buFont typeface="Wingdings" pitchFamily="2" charset="2"/>
              <a:buChar char="Ø"/>
            </a:pPr>
            <a:r>
              <a:rPr lang="tr-TR" sz="1600" dirty="0">
                <a:solidFill>
                  <a:prstClr val="black"/>
                </a:solidFill>
              </a:rPr>
              <a:t>Daha az sayıda veriye ulaşılabilir. Yapılması zaman ve maliyet gerektiriyor. Katılım oranı yüksek, cevaplanmamış soru oranı düşük.</a:t>
            </a:r>
          </a:p>
          <a:p>
            <a:pPr marL="742950" lvl="1" indent="-285750" algn="just">
              <a:buFont typeface="Arial" pitchFamily="34" charset="0"/>
              <a:buChar char="–"/>
            </a:pPr>
            <a:r>
              <a:rPr lang="tr-TR" sz="2000" dirty="0">
                <a:solidFill>
                  <a:prstClr val="black"/>
                </a:solidFill>
              </a:rPr>
              <a:t>Telefonla Görüşme</a:t>
            </a:r>
          </a:p>
          <a:p>
            <a:pPr marL="1143000" lvl="2" indent="-228600" algn="just">
              <a:buFont typeface="Wingdings" pitchFamily="2" charset="2"/>
              <a:buChar char="Ø"/>
            </a:pPr>
            <a:r>
              <a:rPr lang="tr-TR" sz="1600" dirty="0">
                <a:solidFill>
                  <a:prstClr val="black"/>
                </a:solidFill>
              </a:rPr>
              <a:t>Çok sayıda veriye ulaşılabilir. Cevapsız soru sayısı çok, zaman alıcı</a:t>
            </a:r>
          </a:p>
          <a:p>
            <a:pPr marL="742950" lvl="1" indent="-285750" algn="just">
              <a:buFont typeface="Arial" pitchFamily="34" charset="0"/>
              <a:buChar char="–"/>
            </a:pPr>
            <a:r>
              <a:rPr lang="tr-TR" sz="2000" dirty="0">
                <a:solidFill>
                  <a:prstClr val="black"/>
                </a:solidFill>
              </a:rPr>
              <a:t>Anket</a:t>
            </a:r>
          </a:p>
          <a:p>
            <a:pPr marL="1143000" lvl="2" indent="-228600" algn="just">
              <a:buFont typeface="Arial" pitchFamily="34" charset="0"/>
              <a:buChar char="•"/>
            </a:pPr>
            <a:r>
              <a:rPr lang="tr-TR" sz="1600" dirty="0">
                <a:solidFill>
                  <a:prstClr val="black"/>
                </a:solidFill>
              </a:rPr>
              <a:t>En çok veriye ulaşılır. Güvenilirliği düşük, cevaplama oranı düşük ve katılım oranı mülakata göre daha az</a:t>
            </a:r>
          </a:p>
          <a:p>
            <a:pPr lvl="0" algn="just"/>
            <a:endParaRPr lang="tr-TR" sz="2400" dirty="0">
              <a:solidFill>
                <a:prstClr val="black"/>
              </a:solidFill>
            </a:endParaRPr>
          </a:p>
          <a:p>
            <a:pPr marL="857250" lvl="3" algn="l">
              <a:lnSpc>
                <a:spcPct val="90000"/>
              </a:lnSpc>
              <a:spcBef>
                <a:spcPts val="1200"/>
              </a:spcBef>
            </a:pPr>
            <a:endParaRPr lang="tr-TR" dirty="0" smtClean="0">
              <a:solidFill>
                <a:prstClr val="black"/>
              </a:solidFill>
            </a:endParaRPr>
          </a:p>
        </p:txBody>
      </p:sp>
    </p:spTree>
    <p:extLst>
      <p:ext uri="{BB962C8B-B14F-4D97-AF65-F5344CB8AC3E}">
        <p14:creationId xmlns:p14="http://schemas.microsoft.com/office/powerpoint/2010/main" val="3266843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65&quot;/&gt;&lt;lineCharCount val=&quot;30&quot;/&gt;&lt;lineCharCount val=&quot;1&quot;/&gt;&lt;lineCharCount val=&quot;60&quot;/&gt;&lt;lineCharCount val=&quot;56&quot;/&gt;&lt;lineCharCount val=&quot;1&quot;/&gt;&lt;lineCharCount val=&quot;57&quot;/&gt;&lt;lineCharCount val=&quot;33&quot;/&gt;&lt;lineCharCount val=&quot;1&quot;/&gt;&lt;lineCharCount val=&quot;52&quot;/&gt;&lt;lineCharCount val=&quot;19&quot;/&gt;&lt;/TableIndex&gt;&lt;/ShapeTextInfo&gt;"/>
</p:tagLst>
</file>

<file path=ppt/theme/theme1.xml><?xml version="1.0" encoding="utf-8"?>
<a:theme xmlns:a="http://schemas.openxmlformats.org/drawingml/2006/main" name="Tema1">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ISUBU-Sablon.potx" id="{631C00E4-4245-A34A-A616-F8051A2CCF02}" vid="{D0BEF04B-48E9-6C4D-842E-5A777801933C}"/>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Tema1</Template>
  <TotalTime>73</TotalTime>
  <Words>1609</Words>
  <Application>Microsoft Office PowerPoint</Application>
  <PresentationFormat>Ekran Gösterisi (4:3)</PresentationFormat>
  <Paragraphs>200</Paragraphs>
  <Slides>22</Slides>
  <Notes>19</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Tema1</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SİNAN</dc:creator>
  <cp:lastModifiedBy>hakem</cp:lastModifiedBy>
  <cp:revision>30</cp:revision>
  <dcterms:created xsi:type="dcterms:W3CDTF">2017-10-02T09:06:11Z</dcterms:created>
  <dcterms:modified xsi:type="dcterms:W3CDTF">2020-03-29T08:19:09Z</dcterms:modified>
</cp:coreProperties>
</file>