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29260800" cy="40233600"/>
  <p:notesSz cx="6662738" cy="9906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66FF33"/>
    <a:srgbClr val="00FF00"/>
    <a:srgbClr val="FF9900"/>
    <a:srgbClr val="990000"/>
    <a:srgbClr val="009900"/>
    <a:srgbClr val="FF0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Orta Stil 2 - Vurgu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Orta Stil 2 - Vurgu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8D230F3-CF80-4859-8CE7-A43EE81993B5}" styleName="Açık Stil 1 - Vurgu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 autoAdjust="0"/>
    <p:restoredTop sz="99668" autoAdjust="0"/>
  </p:normalViewPr>
  <p:slideViewPr>
    <p:cSldViewPr snapToGrid="0">
      <p:cViewPr>
        <p:scale>
          <a:sx n="33" d="100"/>
          <a:sy n="33" d="100"/>
        </p:scale>
        <p:origin x="-1326" y="3714"/>
      </p:cViewPr>
      <p:guideLst>
        <p:guide orient="horz" pos="3564"/>
        <p:guide pos="6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170"/>
    </p:cViewPr>
  </p:sorterViewPr>
  <p:notesViewPr>
    <p:cSldViewPr snapToGrid="0">
      <p:cViewPr varScale="1">
        <p:scale>
          <a:sx n="49" d="100"/>
          <a:sy n="49" d="100"/>
        </p:scale>
        <p:origin x="-2046" y="-90"/>
      </p:cViewPr>
      <p:guideLst>
        <p:guide orient="horz" pos="3121"/>
        <p:guide pos="209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7794" tIns="8897" rIns="17794" bIns="8897" numCol="1" anchor="t" anchorCtr="0" compatLnSpc="1">
            <a:prstTxWarp prst="textNoShape">
              <a:avLst/>
            </a:prstTxWarp>
          </a:bodyPr>
          <a:lstStyle>
            <a:lvl1pPr defTabSz="177800">
              <a:defRPr sz="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6663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7794" tIns="8897" rIns="17794" bIns="8897" numCol="1" anchor="t" anchorCtr="0" compatLnSpc="1">
            <a:prstTxWarp prst="textNoShape">
              <a:avLst/>
            </a:prstTxWarp>
          </a:bodyPr>
          <a:lstStyle>
            <a:lvl1pPr algn="r" defTabSz="177800">
              <a:defRPr sz="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2763"/>
            <a:ext cx="28892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7794" tIns="8897" rIns="17794" bIns="8897" numCol="1" anchor="b" anchorCtr="0" compatLnSpc="1">
            <a:prstTxWarp prst="textNoShape">
              <a:avLst/>
            </a:prstTxWarp>
          </a:bodyPr>
          <a:lstStyle>
            <a:lvl1pPr defTabSz="177800">
              <a:defRPr sz="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3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6663" y="9402763"/>
            <a:ext cx="28892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7794" tIns="8897" rIns="17794" bIns="8897" numCol="1" anchor="b" anchorCtr="0" compatLnSpc="1">
            <a:prstTxWarp prst="textNoShape">
              <a:avLst/>
            </a:prstTxWarp>
          </a:bodyPr>
          <a:lstStyle>
            <a:lvl1pPr algn="r" defTabSz="177800">
              <a:defRPr sz="200"/>
            </a:lvl1pPr>
          </a:lstStyle>
          <a:p>
            <a:pPr>
              <a:defRPr/>
            </a:pPr>
            <a:fld id="{4D0D157B-8205-4E87-BF3E-AF8C05D808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6396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5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10000" y="0"/>
            <a:ext cx="2819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995488" y="762000"/>
            <a:ext cx="2714625" cy="3733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724400"/>
            <a:ext cx="4876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5366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895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0000" y="9372600"/>
            <a:ext cx="2819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311E3B-5C98-491A-86A1-0132DB4FC0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6643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C7DB0A-4EBB-4792-AABB-B8082FAA78A6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4792" y="12498785"/>
            <a:ext cx="24871218" cy="862429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89582" y="22799478"/>
            <a:ext cx="20481636" cy="1028104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2810" y="1610916"/>
            <a:ext cx="26335182" cy="6705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62810" y="9388277"/>
            <a:ext cx="26335182" cy="2655173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214774" y="1610916"/>
            <a:ext cx="6583218" cy="34329093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62810" y="1610916"/>
            <a:ext cx="19641127" cy="3432909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2810" y="1610916"/>
            <a:ext cx="26335182" cy="6705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2810" y="9388277"/>
            <a:ext cx="26335182" cy="2655173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1400" y="25853231"/>
            <a:ext cx="24871218" cy="7991277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11400" y="17052131"/>
            <a:ext cx="24871218" cy="88011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2810" y="1610916"/>
            <a:ext cx="26335182" cy="6705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62810" y="9388277"/>
            <a:ext cx="13112172" cy="26551731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85818" y="9388277"/>
            <a:ext cx="13112173" cy="26551731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2810" y="1610916"/>
            <a:ext cx="26335182" cy="6705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2810" y="9006285"/>
            <a:ext cx="12928600" cy="375225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810" y="12758540"/>
            <a:ext cx="12928600" cy="2318146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863619" y="9006285"/>
            <a:ext cx="12934373" cy="375225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863619" y="12758540"/>
            <a:ext cx="12934373" cy="2318146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2810" y="1610916"/>
            <a:ext cx="26335182" cy="6705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2810" y="1602185"/>
            <a:ext cx="9626600" cy="681692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40391" y="1602185"/>
            <a:ext cx="16357600" cy="34337824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62810" y="8419109"/>
            <a:ext cx="9626600" cy="27520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5782" y="28162647"/>
            <a:ext cx="17556018" cy="3326606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735782" y="3595093"/>
            <a:ext cx="17556018" cy="2413972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35782" y="31489254"/>
            <a:ext cx="17556018" cy="47214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970338" rtl="0" eaLnBrk="0" fontAlgn="base" hangingPunct="0">
        <a:spcBef>
          <a:spcPct val="0"/>
        </a:spcBef>
        <a:spcAft>
          <a:spcPct val="0"/>
        </a:spcAft>
        <a:defRPr sz="191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970338" rtl="0" eaLnBrk="0" fontAlgn="base" hangingPunct="0">
        <a:spcBef>
          <a:spcPct val="0"/>
        </a:spcBef>
        <a:spcAft>
          <a:spcPct val="0"/>
        </a:spcAft>
        <a:defRPr sz="19100">
          <a:solidFill>
            <a:schemeClr val="tx2"/>
          </a:solidFill>
          <a:latin typeface="Times New Roman" pitchFamily="18" charset="0"/>
        </a:defRPr>
      </a:lvl2pPr>
      <a:lvl3pPr algn="ctr" defTabSz="3970338" rtl="0" eaLnBrk="0" fontAlgn="base" hangingPunct="0">
        <a:spcBef>
          <a:spcPct val="0"/>
        </a:spcBef>
        <a:spcAft>
          <a:spcPct val="0"/>
        </a:spcAft>
        <a:defRPr sz="19100">
          <a:solidFill>
            <a:schemeClr val="tx2"/>
          </a:solidFill>
          <a:latin typeface="Times New Roman" pitchFamily="18" charset="0"/>
        </a:defRPr>
      </a:lvl3pPr>
      <a:lvl4pPr algn="ctr" defTabSz="3970338" rtl="0" eaLnBrk="0" fontAlgn="base" hangingPunct="0">
        <a:spcBef>
          <a:spcPct val="0"/>
        </a:spcBef>
        <a:spcAft>
          <a:spcPct val="0"/>
        </a:spcAft>
        <a:defRPr sz="19100">
          <a:solidFill>
            <a:schemeClr val="tx2"/>
          </a:solidFill>
          <a:latin typeface="Times New Roman" pitchFamily="18" charset="0"/>
        </a:defRPr>
      </a:lvl4pPr>
      <a:lvl5pPr algn="ctr" defTabSz="3970338" rtl="0" eaLnBrk="0" fontAlgn="base" hangingPunct="0">
        <a:spcBef>
          <a:spcPct val="0"/>
        </a:spcBef>
        <a:spcAft>
          <a:spcPct val="0"/>
        </a:spcAft>
        <a:defRPr sz="19100">
          <a:solidFill>
            <a:schemeClr val="tx2"/>
          </a:solidFill>
          <a:latin typeface="Times New Roman" pitchFamily="18" charset="0"/>
        </a:defRPr>
      </a:lvl5pPr>
      <a:lvl6pPr marL="457200" algn="ctr" defTabSz="3970338" rtl="0" eaLnBrk="0" fontAlgn="base" hangingPunct="0">
        <a:spcBef>
          <a:spcPct val="0"/>
        </a:spcBef>
        <a:spcAft>
          <a:spcPct val="0"/>
        </a:spcAft>
        <a:defRPr sz="19100">
          <a:solidFill>
            <a:schemeClr val="tx2"/>
          </a:solidFill>
          <a:latin typeface="Times New Roman" pitchFamily="18" charset="0"/>
        </a:defRPr>
      </a:lvl6pPr>
      <a:lvl7pPr marL="914400" algn="ctr" defTabSz="3970338" rtl="0" eaLnBrk="0" fontAlgn="base" hangingPunct="0">
        <a:spcBef>
          <a:spcPct val="0"/>
        </a:spcBef>
        <a:spcAft>
          <a:spcPct val="0"/>
        </a:spcAft>
        <a:defRPr sz="19100">
          <a:solidFill>
            <a:schemeClr val="tx2"/>
          </a:solidFill>
          <a:latin typeface="Times New Roman" pitchFamily="18" charset="0"/>
        </a:defRPr>
      </a:lvl7pPr>
      <a:lvl8pPr marL="1371600" algn="ctr" defTabSz="3970338" rtl="0" eaLnBrk="0" fontAlgn="base" hangingPunct="0">
        <a:spcBef>
          <a:spcPct val="0"/>
        </a:spcBef>
        <a:spcAft>
          <a:spcPct val="0"/>
        </a:spcAft>
        <a:defRPr sz="19100">
          <a:solidFill>
            <a:schemeClr val="tx2"/>
          </a:solidFill>
          <a:latin typeface="Times New Roman" pitchFamily="18" charset="0"/>
        </a:defRPr>
      </a:lvl8pPr>
      <a:lvl9pPr marL="1828800" algn="ctr" defTabSz="3970338" rtl="0" eaLnBrk="0" fontAlgn="base" hangingPunct="0">
        <a:spcBef>
          <a:spcPct val="0"/>
        </a:spcBef>
        <a:spcAft>
          <a:spcPct val="0"/>
        </a:spcAft>
        <a:defRPr sz="19100">
          <a:solidFill>
            <a:schemeClr val="tx2"/>
          </a:solidFill>
          <a:latin typeface="Times New Roman" pitchFamily="18" charset="0"/>
        </a:defRPr>
      </a:lvl9pPr>
    </p:titleStyle>
    <p:bodyStyle>
      <a:lvl1pPr marL="1489075" indent="-1489075" algn="l" defTabSz="3970338" rtl="0" eaLnBrk="0" fontAlgn="base" hangingPunct="0">
        <a:spcBef>
          <a:spcPct val="20000"/>
        </a:spcBef>
        <a:spcAft>
          <a:spcPct val="0"/>
        </a:spcAft>
        <a:buChar char="•"/>
        <a:defRPr sz="13900">
          <a:solidFill>
            <a:schemeClr val="tx1"/>
          </a:solidFill>
          <a:latin typeface="+mn-lt"/>
          <a:ea typeface="+mn-ea"/>
          <a:cs typeface="+mn-cs"/>
        </a:defRPr>
      </a:lvl1pPr>
      <a:lvl2pPr marL="3225800" indent="-1239838" algn="l" defTabSz="3970338" rtl="0" eaLnBrk="0" fontAlgn="base" hangingPunct="0">
        <a:spcBef>
          <a:spcPct val="20000"/>
        </a:spcBef>
        <a:spcAft>
          <a:spcPct val="0"/>
        </a:spcAft>
        <a:buChar char="–"/>
        <a:defRPr sz="12200">
          <a:solidFill>
            <a:schemeClr val="tx1"/>
          </a:solidFill>
          <a:latin typeface="+mn-lt"/>
        </a:defRPr>
      </a:lvl2pPr>
      <a:lvl3pPr marL="4964113" indent="-993775" algn="l" defTabSz="3970338" rtl="0" eaLnBrk="0" fontAlgn="base" hangingPunct="0">
        <a:spcBef>
          <a:spcPct val="20000"/>
        </a:spcBef>
        <a:spcAft>
          <a:spcPct val="0"/>
        </a:spcAft>
        <a:buChar char="•"/>
        <a:defRPr sz="10400">
          <a:solidFill>
            <a:schemeClr val="tx1"/>
          </a:solidFill>
          <a:latin typeface="+mn-lt"/>
        </a:defRPr>
      </a:lvl3pPr>
      <a:lvl4pPr marL="6950075" indent="-993775" algn="l" defTabSz="3970338" rtl="0" eaLnBrk="0" fontAlgn="base" hangingPunct="0">
        <a:spcBef>
          <a:spcPct val="20000"/>
        </a:spcBef>
        <a:spcAft>
          <a:spcPct val="0"/>
        </a:spcAft>
        <a:buChar char="–"/>
        <a:defRPr sz="8700">
          <a:solidFill>
            <a:schemeClr val="tx1"/>
          </a:solidFill>
          <a:latin typeface="+mn-lt"/>
        </a:defRPr>
      </a:lvl4pPr>
      <a:lvl5pPr marL="8934450" indent="-992188" algn="l" defTabSz="3970338" rtl="0" eaLnBrk="0" fontAlgn="base" hangingPunct="0">
        <a:spcBef>
          <a:spcPct val="20000"/>
        </a:spcBef>
        <a:spcAft>
          <a:spcPct val="0"/>
        </a:spcAft>
        <a:buChar char="»"/>
        <a:defRPr sz="8700">
          <a:solidFill>
            <a:schemeClr val="tx1"/>
          </a:solidFill>
          <a:latin typeface="+mn-lt"/>
        </a:defRPr>
      </a:lvl5pPr>
      <a:lvl6pPr marL="9391650" indent="-992188" algn="l" defTabSz="3970338" rtl="0" eaLnBrk="0" fontAlgn="base" hangingPunct="0">
        <a:spcBef>
          <a:spcPct val="20000"/>
        </a:spcBef>
        <a:spcAft>
          <a:spcPct val="0"/>
        </a:spcAft>
        <a:buChar char="»"/>
        <a:defRPr sz="8700">
          <a:solidFill>
            <a:schemeClr val="tx1"/>
          </a:solidFill>
          <a:latin typeface="+mn-lt"/>
        </a:defRPr>
      </a:lvl6pPr>
      <a:lvl7pPr marL="9848850" indent="-992188" algn="l" defTabSz="3970338" rtl="0" eaLnBrk="0" fontAlgn="base" hangingPunct="0">
        <a:spcBef>
          <a:spcPct val="20000"/>
        </a:spcBef>
        <a:spcAft>
          <a:spcPct val="0"/>
        </a:spcAft>
        <a:buChar char="»"/>
        <a:defRPr sz="8700">
          <a:solidFill>
            <a:schemeClr val="tx1"/>
          </a:solidFill>
          <a:latin typeface="+mn-lt"/>
        </a:defRPr>
      </a:lvl7pPr>
      <a:lvl8pPr marL="10306050" indent="-992188" algn="l" defTabSz="3970338" rtl="0" eaLnBrk="0" fontAlgn="base" hangingPunct="0">
        <a:spcBef>
          <a:spcPct val="20000"/>
        </a:spcBef>
        <a:spcAft>
          <a:spcPct val="0"/>
        </a:spcAft>
        <a:buChar char="»"/>
        <a:defRPr sz="8700">
          <a:solidFill>
            <a:schemeClr val="tx1"/>
          </a:solidFill>
          <a:latin typeface="+mn-lt"/>
        </a:defRPr>
      </a:lvl8pPr>
      <a:lvl9pPr marL="10763250" indent="-992188" algn="l" defTabSz="3970338" rtl="0" eaLnBrk="0" fontAlgn="base" hangingPunct="0">
        <a:spcBef>
          <a:spcPct val="20000"/>
        </a:spcBef>
        <a:spcAft>
          <a:spcPct val="0"/>
        </a:spcAft>
        <a:buChar char="»"/>
        <a:defRPr sz="87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11" Type="http://schemas.openxmlformats.org/officeDocument/2006/relationships/image" Target="../media/image7.png"/><Relationship Id="rId5" Type="http://schemas.openxmlformats.org/officeDocument/2006/relationships/image" Target="../media/image3.png"/><Relationship Id="rId10" Type="http://schemas.openxmlformats.org/officeDocument/2006/relationships/image" Target="../media/image6.png"/><Relationship Id="rId4" Type="http://schemas.openxmlformats.org/officeDocument/2006/relationships/image" Target="../media/image2.png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ikdörtgen 16"/>
          <p:cNvSpPr/>
          <p:nvPr/>
        </p:nvSpPr>
        <p:spPr bwMode="auto">
          <a:xfrm>
            <a:off x="685800" y="685800"/>
            <a:ext cx="27774900" cy="38555538"/>
          </a:xfrm>
          <a:prstGeom prst="rect">
            <a:avLst/>
          </a:prstGeom>
          <a:blipFill dpi="0" rotWithShape="1">
            <a:blip r:embed="rId4">
              <a:alphaModFix amt="20000"/>
            </a:blip>
            <a:srcRect/>
            <a:stretch>
              <a:fillRect/>
            </a:stretch>
          </a:blip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6" name="Text Box 465"/>
          <p:cNvSpPr txBox="1">
            <a:spLocks noChangeArrowheads="1"/>
          </p:cNvSpPr>
          <p:nvPr/>
        </p:nvSpPr>
        <p:spPr bwMode="auto">
          <a:xfrm>
            <a:off x="6799263" y="1279525"/>
            <a:ext cx="16165512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5400" b="1" dirty="0" smtClean="0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Bitirme Tezi/Mühendislik Tasarımı Proje Türkçe Başlığı</a:t>
            </a:r>
          </a:p>
          <a:p>
            <a:pPr algn="ctr"/>
            <a:r>
              <a:rPr lang="tr-TR" sz="5400" b="1" dirty="0" smtClean="0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(İngilizce Başlık)</a:t>
            </a:r>
            <a:endParaRPr lang="tr-TR" sz="5400" b="1" dirty="0">
              <a:solidFill>
                <a:srgbClr val="00006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8" name="Rectangle 763"/>
          <p:cNvSpPr>
            <a:spLocks noChangeArrowheads="1"/>
          </p:cNvSpPr>
          <p:nvPr/>
        </p:nvSpPr>
        <p:spPr bwMode="auto">
          <a:xfrm>
            <a:off x="1325685" y="7548890"/>
            <a:ext cx="11587162" cy="1304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97106" tIns="198553" rIns="397106" bIns="198553"/>
          <a:lstStyle/>
          <a:p>
            <a:pPr algn="ctr" defTabSz="3970338"/>
            <a:r>
              <a:rPr lang="tr-TR" sz="3200" b="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Özet/</a:t>
            </a:r>
            <a:r>
              <a:rPr lang="tr-TR" sz="3200" b="1" dirty="0" err="1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Abstract</a:t>
            </a:r>
            <a:endParaRPr lang="en-US" sz="3200" b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30" name="Text Box 1544"/>
          <p:cNvSpPr txBox="1">
            <a:spLocks noChangeArrowheads="1"/>
          </p:cNvSpPr>
          <p:nvPr/>
        </p:nvSpPr>
        <p:spPr bwMode="auto">
          <a:xfrm>
            <a:off x="1480755" y="9122377"/>
            <a:ext cx="1139592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tr-T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Özet kısmında  projenin içeriği kısaca anlatılmalıdır. En az 100, en çok 300 karakter kullanılmalı ve 24 puntoda yazılmalıdır.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33" name="Rectangle 763"/>
          <p:cNvSpPr>
            <a:spLocks noChangeArrowheads="1"/>
          </p:cNvSpPr>
          <p:nvPr/>
        </p:nvSpPr>
        <p:spPr bwMode="auto">
          <a:xfrm>
            <a:off x="1339796" y="20233961"/>
            <a:ext cx="11693525" cy="1304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97106" tIns="198553" rIns="397106" bIns="198553"/>
          <a:lstStyle/>
          <a:p>
            <a:pPr algn="ctr" defTabSz="3970338"/>
            <a:r>
              <a:rPr lang="tr-TR" sz="32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Materyal – Metot</a:t>
            </a:r>
            <a:endParaRPr lang="en-US" sz="3200" b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34" name="Rectangle 763"/>
          <p:cNvSpPr>
            <a:spLocks noChangeArrowheads="1"/>
          </p:cNvSpPr>
          <p:nvPr/>
        </p:nvSpPr>
        <p:spPr bwMode="auto">
          <a:xfrm>
            <a:off x="16348568" y="7677314"/>
            <a:ext cx="11644313" cy="1304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97106" tIns="198553" rIns="397106" bIns="198553"/>
          <a:lstStyle/>
          <a:p>
            <a:pPr algn="ctr" defTabSz="3970338"/>
            <a:r>
              <a:rPr lang="tr-TR" sz="3200" b="1" dirty="0">
                <a:latin typeface="Calibri" panose="020F0502020204030204" pitchFamily="34" charset="0"/>
                <a:cs typeface="Calibri" panose="020F0502020204030204" pitchFamily="34" charset="0"/>
              </a:rPr>
              <a:t>Araştırma Bulguları Tartışma</a:t>
            </a:r>
            <a:endParaRPr lang="en-US" sz="3200" b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38" name="Text Box 1544"/>
          <p:cNvSpPr txBox="1">
            <a:spLocks noChangeArrowheads="1"/>
          </p:cNvSpPr>
          <p:nvPr/>
        </p:nvSpPr>
        <p:spPr bwMode="auto">
          <a:xfrm>
            <a:off x="16390718" y="9546196"/>
            <a:ext cx="1125674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tr-T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Projenin bölümleri çizelgeleri, denklemler ve çizimleri içerebilir. Metinden çok görsel materyaller kullanılmalıdır.</a:t>
            </a:r>
          </a:p>
        </p:txBody>
      </p:sp>
      <p:sp>
        <p:nvSpPr>
          <p:cNvPr id="1042" name="TextBox 165"/>
          <p:cNvSpPr txBox="1">
            <a:spLocks noChangeArrowheads="1"/>
          </p:cNvSpPr>
          <p:nvPr/>
        </p:nvSpPr>
        <p:spPr bwMode="auto">
          <a:xfrm>
            <a:off x="10250324" y="30240506"/>
            <a:ext cx="14795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(1)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43" name="TextBox 166"/>
          <p:cNvSpPr txBox="1">
            <a:spLocks noChangeArrowheads="1"/>
          </p:cNvSpPr>
          <p:nvPr/>
        </p:nvSpPr>
        <p:spPr bwMode="auto">
          <a:xfrm>
            <a:off x="3490419" y="36227838"/>
            <a:ext cx="51530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b="1" dirty="0">
                <a:latin typeface="Calibri" panose="020F0502020204030204" pitchFamily="34" charset="0"/>
                <a:cs typeface="Calibri" panose="020F0502020204030204" pitchFamily="34" charset="0"/>
              </a:rPr>
              <a:t>Şekil 1.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  Şeklin Başlığı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46" name="Rectangle 763"/>
          <p:cNvSpPr>
            <a:spLocks noChangeArrowheads="1"/>
          </p:cNvSpPr>
          <p:nvPr/>
        </p:nvSpPr>
        <p:spPr bwMode="auto">
          <a:xfrm>
            <a:off x="16269850" y="31995134"/>
            <a:ext cx="11639550" cy="1304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97106" tIns="198553" rIns="397106" bIns="198553"/>
          <a:lstStyle/>
          <a:p>
            <a:pPr algn="ctr" defTabSz="3970338"/>
            <a:r>
              <a:rPr lang="tr-TR" sz="3200" b="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Referanslar </a:t>
            </a:r>
            <a:endParaRPr lang="en-US" sz="3200" b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7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396302" y="21064155"/>
            <a:ext cx="6506443" cy="482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886938"/>
              </p:ext>
            </p:extLst>
          </p:nvPr>
        </p:nvGraphicFramePr>
        <p:xfrm>
          <a:off x="2614611" y="29904505"/>
          <a:ext cx="5419794" cy="121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Equation" r:id="rId6" imgW="3048000" imgH="685800" progId="Equation.3">
                  <p:embed/>
                </p:oleObj>
              </mc:Choice>
              <mc:Fallback>
                <p:oleObj name="Equation" r:id="rId6" imgW="3048000" imgH="6858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4611" y="29904505"/>
                        <a:ext cx="5419794" cy="1215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Rectangle 763"/>
          <p:cNvSpPr>
            <a:spLocks noChangeArrowheads="1"/>
          </p:cNvSpPr>
          <p:nvPr/>
        </p:nvSpPr>
        <p:spPr bwMode="auto">
          <a:xfrm>
            <a:off x="16304556" y="18682521"/>
            <a:ext cx="11639550" cy="1304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97106" tIns="198553" rIns="397106" bIns="198553"/>
          <a:lstStyle/>
          <a:p>
            <a:pPr algn="ctr" defTabSz="3970338"/>
            <a:r>
              <a:rPr lang="tr-TR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Sonuç  ve Öneriler</a:t>
            </a:r>
            <a:endParaRPr lang="en-US" sz="3200" b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Text Box 1544"/>
          <p:cNvSpPr txBox="1">
            <a:spLocks noChangeArrowheads="1"/>
          </p:cNvSpPr>
          <p:nvPr/>
        </p:nvSpPr>
        <p:spPr bwMode="auto">
          <a:xfrm>
            <a:off x="16390719" y="20153369"/>
            <a:ext cx="112567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r-T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Projenin  fotoğraf çıktısı, tablo, grafik ile desteklenmelidir.</a:t>
            </a:r>
          </a:p>
        </p:txBody>
      </p:sp>
      <p:pic>
        <p:nvPicPr>
          <p:cNvPr id="32" name="Picture 3" descr="D:\MASAÜSTÜ\Logo Renk Temaları\SDÜ VE TEKNOLOJİ FAKÜLTESİ LOGOLAR\sdu_logo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593" y="1308100"/>
            <a:ext cx="3789209" cy="3600000"/>
          </a:xfrm>
          <a:prstGeom prst="ellipse">
            <a:avLst/>
          </a:prstGeom>
          <a:ln w="190500" cap="rnd">
            <a:noFill/>
            <a:prstDash val="solid"/>
          </a:ln>
          <a:effectLst>
            <a:glow rad="228600">
              <a:schemeClr val="tx1">
                <a:alpha val="40000"/>
              </a:schemeClr>
            </a:glow>
            <a:outerShdw blurRad="381000" dist="12700" dir="5400000" sx="1000" sy="1000" algn="ctr">
              <a:schemeClr val="tx1">
                <a:alpha val="22000"/>
              </a:schemeClr>
            </a:outerShdw>
          </a:effectLst>
          <a:scene3d>
            <a:camera prst="perspectiveRight"/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2" descr="D:\MASAÜSTÜ\Logo Renk Temaları\SDÜ VE TEKNOLOJİ FAKÜLTESİ LOGOLAR\TF(2000x2000)Turuncu-Siyah(Arkaplan Siyah) Logo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26725" y="1342232"/>
            <a:ext cx="4252071" cy="36000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glow rad="127000">
              <a:schemeClr val="tx1"/>
            </a:glow>
            <a:outerShdw blurRad="381000" dist="12700" dir="5400000" sx="-80000" sy="-18000" rotWithShape="0">
              <a:schemeClr val="tx1">
                <a:alpha val="22000"/>
              </a:schemeClr>
            </a:outerShdw>
          </a:effectLst>
          <a:scene3d>
            <a:camera prst="perspectiveHeroicExtremeLeftFacing"/>
            <a:lightRig rig="contrasting" dir="t">
              <a:rot lat="0" lon="0" rev="3000000"/>
            </a:lightRig>
          </a:scene3d>
          <a:sp3d contourW="7620">
            <a:bevelT w="95250" h="31750" prst="coolSlant"/>
            <a:contourClr>
              <a:schemeClr val="tx1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1"/>
          <p:cNvPicPr/>
          <p:nvPr/>
        </p:nvPicPr>
        <p:blipFill>
          <a:blip r:embed="rId10"/>
          <a:stretch>
            <a:fillRect/>
          </a:stretch>
        </p:blipFill>
        <p:spPr>
          <a:xfrm>
            <a:off x="3009155" y="32549965"/>
            <a:ext cx="6677025" cy="3167062"/>
          </a:xfrm>
          <a:prstGeom prst="rect">
            <a:avLst/>
          </a:prstGeom>
        </p:spPr>
      </p:pic>
      <p:sp>
        <p:nvSpPr>
          <p:cNvPr id="8" name="Dikdörtgen 7"/>
          <p:cNvSpPr/>
          <p:nvPr/>
        </p:nvSpPr>
        <p:spPr>
          <a:xfrm>
            <a:off x="16439220" y="10808728"/>
            <a:ext cx="33166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1" dirty="0">
                <a:latin typeface="Calibri" panose="020F0502020204030204" pitchFamily="34" charset="0"/>
                <a:cs typeface="Calibri" panose="020F0502020204030204" pitchFamily="34" charset="0"/>
              </a:rPr>
              <a:t>Tablo 1.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Tablo örneği</a:t>
            </a:r>
          </a:p>
        </p:txBody>
      </p:sp>
      <p:graphicFrame>
        <p:nvGraphicFramePr>
          <p:cNvPr id="9" name="Tablo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9339627"/>
              </p:ext>
            </p:extLst>
          </p:nvPr>
        </p:nvGraphicFramePr>
        <p:xfrm>
          <a:off x="16439218" y="11268456"/>
          <a:ext cx="11553662" cy="164592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2737664"/>
                <a:gridCol w="2938666"/>
                <a:gridCol w="2938666"/>
                <a:gridCol w="2938666"/>
              </a:tblGrid>
              <a:tr h="20921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Sütun Başlığı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Sütun Başlığı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tr-TR" sz="2400" noProof="0" dirty="0" smtClean="0">
                          <a:effectLst/>
                        </a:rPr>
                        <a:t>Veri satırı</a:t>
                      </a:r>
                      <a:endParaRPr lang="tr-TR" sz="2400" noProof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tr-TR" sz="2400" noProof="0" dirty="0" smtClean="0">
                          <a:effectLst/>
                        </a:rPr>
                        <a:t>Veri satırı</a:t>
                      </a:r>
                      <a:endParaRPr lang="tr-TR" sz="2400" noProof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endParaRPr lang="tr-TR" sz="2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endParaRPr lang="tr-TR" sz="2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4673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tr-TR" sz="2400" noProof="0" dirty="0" smtClean="0">
                          <a:effectLst/>
                        </a:rPr>
                        <a:t>Veri satırı</a:t>
                      </a:r>
                      <a:endParaRPr lang="tr-TR" sz="2400" noProof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tr-TR" sz="2400" noProof="0" dirty="0" smtClean="0">
                          <a:effectLst/>
                        </a:rPr>
                        <a:t>Veri satırı</a:t>
                      </a:r>
                      <a:endParaRPr lang="tr-TR" sz="2400" noProof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endParaRPr lang="tr-TR" sz="2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endParaRPr lang="tr-TR" sz="2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0" name="Dikdörtgen 9"/>
          <p:cNvSpPr/>
          <p:nvPr/>
        </p:nvSpPr>
        <p:spPr>
          <a:xfrm>
            <a:off x="1395358" y="22107393"/>
            <a:ext cx="11637963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Materyal metot kısmında uygulanan çalışma deneysel bir çalışma ise deney prosedürü/yöntemi anlaşılır bir şekilde açıklanmalıdır. Teorik bir çalışma yapılmışsa teorik yöntem detaylı bir şekilde açıklanmalıdır.</a:t>
            </a:r>
            <a:r>
              <a:rPr lang="tr-T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Yapılan çalışmada kullanılan yöntem daha önce yayınlanmış bir yöntem ise diğer çalışmaya atıf yapılarak bu çalışmanın diğer çalışmadan farkı belirtilmelidir.</a:t>
            </a:r>
          </a:p>
          <a:p>
            <a:pPr algn="just"/>
            <a:endParaRPr lang="tr-T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tr-T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Projenin </a:t>
            </a:r>
            <a:r>
              <a:rPr lang="tr-TR" sz="2400" dirty="0">
                <a:latin typeface="Calibri" panose="020F0502020204030204" pitchFamily="34" charset="0"/>
                <a:cs typeface="Calibri" panose="020F0502020204030204" pitchFamily="34" charset="0"/>
              </a:rPr>
              <a:t>bölümleri çizelgeleri, denklemler ve çizimleri içerebilir. Metinden çok görsel materyaller kullanılmalıdır</a:t>
            </a:r>
            <a:r>
              <a:rPr lang="tr-T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just"/>
            <a:endParaRPr lang="tr-T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tr-TR" sz="2400" dirty="0">
                <a:latin typeface="Calibri" panose="020F0502020204030204" pitchFamily="34" charset="0"/>
                <a:cs typeface="Calibri" panose="020F0502020204030204" pitchFamily="34" charset="0"/>
              </a:rPr>
              <a:t>Başka kaynaklardan alınan tüm tanımlar, denklemler, şekiller, resimler, tablolar vb. alıntılarda kaynak gösterilmelidir. Metin içerisinde kaynaklar parantez içerisinde; “(</a:t>
            </a:r>
            <a:r>
              <a:rPr lang="tr-TR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Soyisim</a:t>
            </a:r>
            <a:r>
              <a:rPr lang="tr-TR" sz="2400" dirty="0">
                <a:latin typeface="Calibri" panose="020F0502020204030204" pitchFamily="34" charset="0"/>
                <a:cs typeface="Calibri" panose="020F0502020204030204" pitchFamily="34" charset="0"/>
              </a:rPr>
              <a:t>, 2016)” şeklinde gösterilmelidir. Metin içerisinde kullanılan kaynakların tamamı son sayfada ve kronolojik sıra ile verilmelidir</a:t>
            </a:r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tr-T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" name="Rectangle 763"/>
          <p:cNvSpPr>
            <a:spLocks noChangeArrowheads="1"/>
          </p:cNvSpPr>
          <p:nvPr/>
        </p:nvSpPr>
        <p:spPr bwMode="auto">
          <a:xfrm>
            <a:off x="1325685" y="13144989"/>
            <a:ext cx="11587162" cy="1304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97106" tIns="198553" rIns="397106" bIns="198553"/>
          <a:lstStyle/>
          <a:p>
            <a:pPr algn="ctr" defTabSz="3970338"/>
            <a:r>
              <a:rPr lang="tr-TR" sz="32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Giriş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1361854" y="14781193"/>
            <a:ext cx="11514823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dirty="0">
                <a:latin typeface="Calibri" panose="020F0502020204030204" pitchFamily="34" charset="0"/>
                <a:cs typeface="Calibri" panose="020F0502020204030204" pitchFamily="34" charset="0"/>
              </a:rPr>
              <a:t>Giriş kısmında konu hakkında kısa bilgiler verilmeli, çalışmanın amacı sosyal/ekonomik/teknik açıdan önemi kısaca </a:t>
            </a:r>
            <a:r>
              <a:rPr lang="tr-T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belirtilmelidir.</a:t>
            </a:r>
          </a:p>
          <a:p>
            <a:pPr algn="just"/>
            <a:endParaRPr lang="tr-T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tr-TR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tr-TR" sz="2400" dirty="0">
                <a:latin typeface="Calibri" panose="020F0502020204030204" pitchFamily="34" charset="0"/>
                <a:cs typeface="Calibri" panose="020F0502020204030204" pitchFamily="34" charset="0"/>
              </a:rPr>
              <a:t>Çalışmada SI (</a:t>
            </a:r>
            <a:r>
              <a:rPr lang="tr-TR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Systeme</a:t>
            </a:r>
            <a:r>
              <a:rPr lang="tr-TR" sz="2400" dirty="0">
                <a:latin typeface="Calibri" panose="020F0502020204030204" pitchFamily="34" charset="0"/>
                <a:cs typeface="Calibri" panose="020F0502020204030204" pitchFamily="34" charset="0"/>
              </a:rPr>
              <a:t> International) birimleri ve kısaltmaları kullanılmalıdır.</a:t>
            </a:r>
          </a:p>
        </p:txBody>
      </p:sp>
      <p:sp>
        <p:nvSpPr>
          <p:cNvPr id="1032" name="Text Box 1544"/>
          <p:cNvSpPr txBox="1">
            <a:spLocks noChangeArrowheads="1"/>
          </p:cNvSpPr>
          <p:nvPr/>
        </p:nvSpPr>
        <p:spPr bwMode="auto">
          <a:xfrm>
            <a:off x="3444013" y="13835551"/>
            <a:ext cx="76145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r-T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Bütün başlıklar 32 puntoda olmalı ve kalın yazılmalıdır.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2" name="Text Box 1544"/>
          <p:cNvSpPr txBox="1">
            <a:spLocks noChangeArrowheads="1"/>
          </p:cNvSpPr>
          <p:nvPr/>
        </p:nvSpPr>
        <p:spPr bwMode="auto">
          <a:xfrm>
            <a:off x="3001298" y="8201352"/>
            <a:ext cx="76145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r-T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Bütün başlıklar 32 puntoda olmalı ve kalın yazılmalıdır.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" name="Rectangle 763"/>
          <p:cNvSpPr>
            <a:spLocks noChangeArrowheads="1"/>
          </p:cNvSpPr>
          <p:nvPr/>
        </p:nvSpPr>
        <p:spPr bwMode="auto">
          <a:xfrm>
            <a:off x="16348568" y="26405272"/>
            <a:ext cx="11639550" cy="1304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97106" tIns="198553" rIns="397106" bIns="198553"/>
          <a:lstStyle/>
          <a:p>
            <a:pPr algn="ctr" defTabSz="3970338"/>
            <a:r>
              <a:rPr lang="tr-TR" sz="3200" b="1" dirty="0">
                <a:latin typeface="Calibri" panose="020F0502020204030204" pitchFamily="34" charset="0"/>
                <a:cs typeface="Calibri" panose="020F0502020204030204" pitchFamily="34" charset="0"/>
              </a:rPr>
              <a:t>Teşekkür</a:t>
            </a:r>
            <a:endParaRPr lang="en-US" sz="3200" b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16269850" y="33555979"/>
            <a:ext cx="1167425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b="1" dirty="0">
                <a:latin typeface="Calibri" panose="020F0502020204030204" pitchFamily="34" charset="0"/>
                <a:cs typeface="Calibri" panose="020F0502020204030204" pitchFamily="34" charset="0"/>
              </a:rPr>
              <a:t>Kitap </a:t>
            </a:r>
            <a:endParaRPr lang="tr-T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tr-TR" sz="2400" dirty="0">
                <a:latin typeface="Calibri" panose="020F0502020204030204" pitchFamily="34" charset="0"/>
                <a:cs typeface="Calibri" panose="020F0502020204030204" pitchFamily="34" charset="0"/>
              </a:rPr>
              <a:t>Yazar, A.,  Yazar, B.C., Yıl. Kitabın Adı. Yayınevi Adı, Sayfa Sayısı, Basım Yeri. </a:t>
            </a:r>
          </a:p>
          <a:p>
            <a:pPr algn="just"/>
            <a:r>
              <a:rPr lang="tr-T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Makale</a:t>
            </a:r>
            <a:endParaRPr lang="tr-T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tr-TR" sz="2400" dirty="0">
                <a:latin typeface="Calibri" panose="020F0502020204030204" pitchFamily="34" charset="0"/>
                <a:cs typeface="Calibri" panose="020F0502020204030204" pitchFamily="34" charset="0"/>
              </a:rPr>
              <a:t>Yazar, A.,  Yıl. Makale Adı. Dergi Adı, </a:t>
            </a:r>
            <a:r>
              <a:rPr lang="tr-T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Cilt (Sayı), </a:t>
            </a:r>
            <a:r>
              <a:rPr lang="tr-TR" sz="2400" dirty="0">
                <a:latin typeface="Calibri" panose="020F0502020204030204" pitchFamily="34" charset="0"/>
                <a:cs typeface="Calibri" panose="020F0502020204030204" pitchFamily="34" charset="0"/>
              </a:rPr>
              <a:t>Sayfa Aralıkları.</a:t>
            </a:r>
          </a:p>
          <a:p>
            <a:pPr algn="just"/>
            <a:r>
              <a:rPr lang="tr-T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Tez</a:t>
            </a:r>
            <a:endParaRPr lang="tr-T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tr-TR" sz="2400" dirty="0">
                <a:latin typeface="Calibri" panose="020F0502020204030204" pitchFamily="34" charset="0"/>
                <a:cs typeface="Calibri" panose="020F0502020204030204" pitchFamily="34" charset="0"/>
              </a:rPr>
              <a:t>Yazar, A.,  Yıl. Tez Adı. Üniversite Adı, Enstitü adı, YL/Dok. Tezi, Sayfa Sayısı, Yer.</a:t>
            </a:r>
          </a:p>
          <a:p>
            <a:pPr algn="just"/>
            <a:r>
              <a:rPr lang="tr-TR" sz="2400" b="1" dirty="0">
                <a:latin typeface="Calibri" panose="020F0502020204030204" pitchFamily="34" charset="0"/>
                <a:cs typeface="Calibri" panose="020F0502020204030204" pitchFamily="34" charset="0"/>
              </a:rPr>
              <a:t>Sempozyum ve kongre bildirileri</a:t>
            </a:r>
            <a:endParaRPr lang="tr-T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tr-TR" sz="2400" dirty="0">
                <a:latin typeface="Calibri" panose="020F0502020204030204" pitchFamily="34" charset="0"/>
                <a:cs typeface="Calibri" panose="020F0502020204030204" pitchFamily="34" charset="0"/>
              </a:rPr>
              <a:t>Yazar, A.,  Yıl. Bildiri Adı. Sempozyum Adı, Sempozyum Tarihi, Sempozyum Yeri, Sayfa Aralıkları.</a:t>
            </a:r>
          </a:p>
          <a:p>
            <a:pPr algn="just"/>
            <a:r>
              <a:rPr lang="tr-TR" sz="2400" b="1" dirty="0">
                <a:latin typeface="Calibri" panose="020F0502020204030204" pitchFamily="34" charset="0"/>
                <a:cs typeface="Calibri" panose="020F0502020204030204" pitchFamily="34" charset="0"/>
              </a:rPr>
              <a:t>Standartlar</a:t>
            </a:r>
            <a:endParaRPr lang="tr-T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tr-TR" sz="2400" dirty="0">
                <a:latin typeface="Calibri" panose="020F0502020204030204" pitchFamily="34" charset="0"/>
                <a:cs typeface="Calibri" panose="020F0502020204030204" pitchFamily="34" charset="0"/>
              </a:rPr>
              <a:t>Standart Numarası, Yıl. Standart Adı. Kurum, Yer.</a:t>
            </a:r>
          </a:p>
          <a:p>
            <a:pPr algn="just"/>
            <a:r>
              <a:rPr lang="tr-TR" sz="2400" b="1" dirty="0">
                <a:latin typeface="Calibri" panose="020F0502020204030204" pitchFamily="34" charset="0"/>
                <a:cs typeface="Calibri" panose="020F0502020204030204" pitchFamily="34" charset="0"/>
              </a:rPr>
              <a:t>İnternet </a:t>
            </a:r>
            <a:r>
              <a:rPr lang="tr-T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kaynağı  (Web Sitesi)</a:t>
            </a:r>
            <a:endParaRPr lang="tr-T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tr-TR" sz="2400" dirty="0">
                <a:latin typeface="Calibri" panose="020F0502020204030204" pitchFamily="34" charset="0"/>
                <a:cs typeface="Calibri" panose="020F0502020204030204" pitchFamily="34" charset="0"/>
              </a:rPr>
              <a:t>Yazar, A.,  Yıl. Makale Adı. Erişim Tarihi: </a:t>
            </a:r>
            <a:r>
              <a:rPr lang="tr-TR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Gün.Ay.Yıl</a:t>
            </a:r>
            <a:r>
              <a:rPr lang="tr-T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tr-TR" sz="2400" dirty="0">
                <a:latin typeface="Calibri" panose="020F0502020204030204" pitchFamily="34" charset="0"/>
                <a:cs typeface="Calibri" panose="020F0502020204030204" pitchFamily="34" charset="0"/>
              </a:rPr>
              <a:t>İnternet adresi.</a:t>
            </a:r>
          </a:p>
        </p:txBody>
      </p:sp>
      <p:sp>
        <p:nvSpPr>
          <p:cNvPr id="46" name="Text Box 1544"/>
          <p:cNvSpPr txBox="1">
            <a:spLocks noChangeArrowheads="1"/>
          </p:cNvSpPr>
          <p:nvPr/>
        </p:nvSpPr>
        <p:spPr bwMode="auto">
          <a:xfrm>
            <a:off x="3312010" y="20886423"/>
            <a:ext cx="76145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r-T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Bütün başlıklar 32 puntoda olmalı ve kalın yazılmalıdır.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7" name="Text Box 1544"/>
          <p:cNvSpPr txBox="1">
            <a:spLocks noChangeArrowheads="1"/>
          </p:cNvSpPr>
          <p:nvPr/>
        </p:nvSpPr>
        <p:spPr bwMode="auto">
          <a:xfrm>
            <a:off x="18535219" y="8392150"/>
            <a:ext cx="76145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r-T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Bütün başlıklar 32 puntoda olmalı ve kalın yazılmalıdır.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8" name="Text Box 1544"/>
          <p:cNvSpPr txBox="1">
            <a:spLocks noChangeArrowheads="1"/>
          </p:cNvSpPr>
          <p:nvPr/>
        </p:nvSpPr>
        <p:spPr bwMode="auto">
          <a:xfrm>
            <a:off x="18535219" y="19525781"/>
            <a:ext cx="76145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r-T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Bütün başlıklar 32 puntoda olmalı ve kalın yazılmalıdır.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9" name="Text Box 1544"/>
          <p:cNvSpPr txBox="1">
            <a:spLocks noChangeArrowheads="1"/>
          </p:cNvSpPr>
          <p:nvPr/>
        </p:nvSpPr>
        <p:spPr bwMode="auto">
          <a:xfrm>
            <a:off x="18842267" y="27139539"/>
            <a:ext cx="76145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r-T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Bütün başlıklar 32 puntoda olmalı ve kalın yazılmalıdır.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0" name="Text Box 1544"/>
          <p:cNvSpPr txBox="1">
            <a:spLocks noChangeArrowheads="1"/>
          </p:cNvSpPr>
          <p:nvPr/>
        </p:nvSpPr>
        <p:spPr bwMode="auto">
          <a:xfrm>
            <a:off x="18535219" y="32767445"/>
            <a:ext cx="76145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r-T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Bütün başlıklar 32 puntoda olmalı ve kalın yazılmalıdır.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1" name="Resim 50"/>
          <p:cNvPicPr/>
          <p:nvPr/>
        </p:nvPicPr>
        <p:blipFill>
          <a:blip r:embed="rId11" cstate="print"/>
          <a:srcRect l="35155" t="12150" r="30584" b="51399"/>
          <a:stretch>
            <a:fillRect/>
          </a:stretch>
        </p:blipFill>
        <p:spPr bwMode="auto">
          <a:xfrm>
            <a:off x="18769469" y="13144989"/>
            <a:ext cx="6139679" cy="3837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Dikdörtgen 13"/>
          <p:cNvSpPr/>
          <p:nvPr/>
        </p:nvSpPr>
        <p:spPr>
          <a:xfrm>
            <a:off x="17709476" y="16987611"/>
            <a:ext cx="78132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1" dirty="0">
                <a:latin typeface="Calibri" panose="020F0502020204030204" pitchFamily="34" charset="0"/>
                <a:cs typeface="Calibri" panose="020F0502020204030204" pitchFamily="34" charset="0"/>
              </a:rPr>
              <a:t>Şekil </a:t>
            </a:r>
            <a:r>
              <a:rPr lang="tr-T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2.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Kompresör frekansı ile kapasitelerin değişimi</a:t>
            </a:r>
          </a:p>
        </p:txBody>
      </p:sp>
      <p:sp>
        <p:nvSpPr>
          <p:cNvPr id="56" name="TextBox 25"/>
          <p:cNvSpPr txBox="1">
            <a:spLocks noChangeArrowheads="1"/>
          </p:cNvSpPr>
          <p:nvPr/>
        </p:nvSpPr>
        <p:spPr bwMode="auto">
          <a:xfrm rot="18937931">
            <a:off x="-2446386" y="25089056"/>
            <a:ext cx="3399794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tr-TR" sz="72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ALT FON OLARAK BÖLÜME VEYA ÇALIŞMAYA AİT RESİM (ÇOK BELİRGİN OLMAMAK ŞARTIYLA) KULLANILABİLİR</a:t>
            </a:r>
            <a:endParaRPr lang="en-US" sz="72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TextBox 25"/>
          <p:cNvSpPr txBox="1">
            <a:spLocks noChangeArrowheads="1"/>
          </p:cNvSpPr>
          <p:nvPr/>
        </p:nvSpPr>
        <p:spPr bwMode="auto">
          <a:xfrm rot="18921985">
            <a:off x="7395479" y="28323688"/>
            <a:ext cx="1627554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r-TR" sz="4800" b="1" dirty="0" smtClean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POSTER BOYUTLARI:  Genişlik: 50 cm,  Yükseklik: 70 cm</a:t>
            </a:r>
            <a:endParaRPr lang="en-US" sz="4800" b="1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9" name="Text Box 466"/>
          <p:cNvSpPr txBox="1">
            <a:spLocks noChangeArrowheads="1"/>
          </p:cNvSpPr>
          <p:nvPr/>
        </p:nvSpPr>
        <p:spPr bwMode="auto">
          <a:xfrm>
            <a:off x="9901292" y="3292693"/>
            <a:ext cx="10244630" cy="4124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tr-TR" sz="4000" b="1" i="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Öğrenci/Öğrencilerin İsmi</a:t>
            </a:r>
            <a:r>
              <a:rPr lang="en-US" sz="3600" b="1" i="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endParaRPr lang="tr-TR" sz="3600" b="1" i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50000"/>
              </a:spcBef>
              <a:defRPr/>
            </a:pPr>
            <a:r>
              <a:rPr lang="tr-TR" sz="3600" b="1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ogrenci@sdu.edu.tr  </a:t>
            </a:r>
            <a:endParaRPr lang="tr-TR" sz="3600" b="1" dirty="0" smtClean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50000"/>
              </a:spcBef>
              <a:defRPr/>
            </a:pPr>
            <a:endParaRPr lang="tr-TR" sz="1050" b="1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50000"/>
              </a:spcBef>
              <a:defRPr/>
            </a:pPr>
            <a:r>
              <a:rPr lang="tr-TR" sz="36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Danışman Öğretim Üyesi</a:t>
            </a:r>
            <a:endParaRPr lang="tr-TR" sz="3600" b="1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50000"/>
              </a:spcBef>
              <a:defRPr/>
            </a:pPr>
            <a:r>
              <a:rPr lang="tr-TR" sz="3200" b="1" i="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………………………. Mühendisliği Bölümü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tr-TR" sz="3200" b="1" i="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Süleyman Demirel Üniversitesi</a:t>
            </a:r>
            <a:r>
              <a:rPr lang="tr-TR" sz="3200" b="1" i="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Teknoloji Fakültesi</a:t>
            </a:r>
            <a:r>
              <a:rPr lang="en-US" sz="3200" i="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3200" b="1" i="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Isparta</a:t>
            </a:r>
            <a:endParaRPr lang="en-US" sz="32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1" name="Dikdörtgen 40"/>
          <p:cNvSpPr/>
          <p:nvPr/>
        </p:nvSpPr>
        <p:spPr>
          <a:xfrm>
            <a:off x="16348568" y="28046690"/>
            <a:ext cx="8025907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Bu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bölümde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mümkün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olduğunca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kısa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tutulmalıdır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Teşekkür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genellikle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çalışmanın yapılmasında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maddi/teknik/malzeme desteği sağlayan kurum ve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kişilere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yapılmalıdır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4" name="Rectangle 763"/>
          <p:cNvSpPr>
            <a:spLocks noChangeArrowheads="1"/>
          </p:cNvSpPr>
          <p:nvPr/>
        </p:nvSpPr>
        <p:spPr bwMode="auto">
          <a:xfrm>
            <a:off x="24550962" y="28107360"/>
            <a:ext cx="3369606" cy="303212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97106" tIns="198553" rIns="397106" bIns="198553"/>
          <a:lstStyle/>
          <a:p>
            <a:pPr algn="ctr"/>
            <a:r>
              <a:rPr lang="tr-TR" sz="3200" b="1" dirty="0" smtClean="0">
                <a:solidFill>
                  <a:srgbClr val="C00000"/>
                </a:solidFill>
              </a:rPr>
              <a:t>Proje için </a:t>
            </a:r>
            <a:r>
              <a:rPr lang="tr-TR" sz="3200" b="1" dirty="0" smtClean="0">
                <a:solidFill>
                  <a:srgbClr val="C00000"/>
                </a:solidFill>
              </a:rPr>
              <a:t>destek alınan kurum Logosu</a:t>
            </a:r>
            <a:endParaRPr lang="en-US" sz="3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D:\program files\MicrosoftOffice\Templates\Blank Presentation.pot</Template>
  <TotalTime>6737</TotalTime>
  <Words>499</Words>
  <Application>Microsoft Office PowerPoint</Application>
  <PresentationFormat>Özel</PresentationFormat>
  <Paragraphs>61</Paragraphs>
  <Slides>1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Katıştırılmış OLE Hizmet Programları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3" baseType="lpstr">
      <vt:lpstr>Blank Presentation</vt:lpstr>
      <vt:lpstr>Equation</vt:lpstr>
      <vt:lpstr>PowerPoint Sunusu</vt:lpstr>
    </vt:vector>
  </TitlesOfParts>
  <Company>Hewlett 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Andrew Patti</dc:creator>
  <cp:lastModifiedBy>USER</cp:lastModifiedBy>
  <cp:revision>374</cp:revision>
  <cp:lastPrinted>1998-10-02T21:44:13Z</cp:lastPrinted>
  <dcterms:created xsi:type="dcterms:W3CDTF">1998-09-30T18:22:44Z</dcterms:created>
  <dcterms:modified xsi:type="dcterms:W3CDTF">2017-05-18T14:19:56Z</dcterms:modified>
</cp:coreProperties>
</file>