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0" r:id="rId1"/>
  </p:sldMasterIdLst>
  <p:notesMasterIdLst>
    <p:notesMasterId r:id="rId18"/>
  </p:notesMasterIdLst>
  <p:sldIdLst>
    <p:sldId id="277" r:id="rId2"/>
    <p:sldId id="268" r:id="rId3"/>
    <p:sldId id="257" r:id="rId4"/>
    <p:sldId id="258" r:id="rId5"/>
    <p:sldId id="259" r:id="rId6"/>
    <p:sldId id="263" r:id="rId7"/>
    <p:sldId id="264" r:id="rId8"/>
    <p:sldId id="265" r:id="rId9"/>
    <p:sldId id="270" r:id="rId10"/>
    <p:sldId id="267" r:id="rId11"/>
    <p:sldId id="271" r:id="rId12"/>
    <p:sldId id="272" r:id="rId13"/>
    <p:sldId id="262" r:id="rId14"/>
    <p:sldId id="269" r:id="rId15"/>
    <p:sldId id="279" r:id="rId16"/>
    <p:sldId id="273"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85" autoAdjust="0"/>
    <p:restoredTop sz="94660"/>
  </p:normalViewPr>
  <p:slideViewPr>
    <p:cSldViewPr>
      <p:cViewPr varScale="1">
        <p:scale>
          <a:sx n="80" d="100"/>
          <a:sy n="80" d="100"/>
        </p:scale>
        <p:origin x="1805"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62BF69-0165-4141-A542-D77AB759AABC}" type="datetimeFigureOut">
              <a:rPr lang="tr-TR" smtClean="0"/>
              <a:pPr/>
              <a:t>28.05.2024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F4169A-11C8-4C60-A726-90BB0B8277D2}" type="slidenum">
              <a:rPr lang="tr-TR" smtClean="0"/>
              <a:pPr/>
              <a:t>‹#›</a:t>
            </a:fld>
            <a:endParaRPr lang="tr-TR"/>
          </a:p>
        </p:txBody>
      </p:sp>
    </p:spTree>
    <p:extLst>
      <p:ext uri="{BB962C8B-B14F-4D97-AF65-F5344CB8AC3E}">
        <p14:creationId xmlns:p14="http://schemas.microsoft.com/office/powerpoint/2010/main" val="129119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p:txBody>
          <a:bodyPr/>
          <a:lstStyle/>
          <a:p>
            <a:fld id="{40293C70-8C7D-4671-8BB1-84706BF3A8A3}" type="datetime1">
              <a:rPr lang="tr-TR" smtClean="0"/>
              <a:pPr/>
              <a:t>28.05.2024</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B1DEFA8C-F947-479F-BE07-76B6B3F80BF1}"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1DD12994-3A6D-4426-9BD8-5CEE6DDF6EFB}" type="datetime1">
              <a:rPr lang="tr-TR" smtClean="0"/>
              <a:pPr/>
              <a:t>28.05.2024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8BA05AF9-428F-4921-9F8B-BDB45640D94B}" type="datetime1">
              <a:rPr lang="tr-TR" smtClean="0"/>
              <a:pPr/>
              <a:t>28.05.2024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50D9A833-EB4B-419B-99DE-D252FACD9C97}" type="datetime1">
              <a:rPr lang="tr-TR" smtClean="0"/>
              <a:pPr/>
              <a:t>28.05.2024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5DC477CE-378C-434E-AC29-5524B231D72E}" type="datetime1">
              <a:rPr lang="tr-TR" smtClean="0"/>
              <a:pPr/>
              <a:t>28.05.2024</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CA76EA0D-5A83-4EDB-8048-346F37430305}" type="datetime1">
              <a:rPr lang="tr-TR" smtClean="0"/>
              <a:pPr/>
              <a:t>28.05.2024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6 Veri Yer Tutucusu"/>
          <p:cNvSpPr>
            <a:spLocks noGrp="1"/>
          </p:cNvSpPr>
          <p:nvPr>
            <p:ph type="dt" sz="half" idx="10"/>
          </p:nvPr>
        </p:nvSpPr>
        <p:spPr/>
        <p:txBody>
          <a:bodyPr/>
          <a:lstStyle/>
          <a:p>
            <a:fld id="{B1612E99-22C5-4E96-80C7-A08C7DF08473}" type="datetime1">
              <a:rPr lang="tr-TR" smtClean="0"/>
              <a:pPr/>
              <a:t>28.05.2024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63BAC6B8-4767-40DB-9003-D524CD4F20A6}" type="datetime1">
              <a:rPr lang="tr-TR" smtClean="0"/>
              <a:pPr/>
              <a:t>28.05.2024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1BB8850-7C3F-4BC0-8796-487326F0E2CC}" type="datetime1">
              <a:rPr lang="tr-TR" smtClean="0"/>
              <a:pPr/>
              <a:t>28.05.2024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B0E8EE7-6D27-4561-A730-EAABE5CE08FE}" type="datetime1">
              <a:rPr lang="tr-TR" smtClean="0"/>
              <a:pPr/>
              <a:t>28.05.2024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A7017CFA-6EAF-43DA-AFD6-A313B635E364}" type="datetime1">
              <a:rPr lang="tr-TR" smtClean="0"/>
              <a:pPr/>
              <a:t>28.05.2024</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E79D3E8-15F9-4A44-A440-BAAA76F0C5B0}" type="datetime1">
              <a:rPr lang="tr-TR" smtClean="0"/>
              <a:pPr/>
              <a:t>28.05.2024</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6304" y="319220"/>
            <a:ext cx="7089992" cy="1741628"/>
          </a:xfrm>
        </p:spPr>
        <p:txBody>
          <a:bodyPr>
            <a:noAutofit/>
          </a:bodyPr>
          <a:lstStyle/>
          <a:p>
            <a:pPr algn="ctr">
              <a:lnSpc>
                <a:spcPct val="150000"/>
              </a:lnSpc>
            </a:pPr>
            <a:r>
              <a:rPr lang="tr-TR" sz="2400" dirty="0">
                <a:solidFill>
                  <a:schemeClr val="tx1"/>
                </a:solidFill>
                <a:latin typeface="Cambria" panose="02040503050406030204" pitchFamily="18" charset="0"/>
                <a:ea typeface="Cambria" panose="02040503050406030204" pitchFamily="18" charset="0"/>
                <a:cs typeface="Arial" pitchFamily="34" charset="0"/>
              </a:rPr>
              <a:t>ISPARTA UYGULAMALI BİLİMLER ÜNİVERSİTESİ </a:t>
            </a:r>
            <a:br>
              <a:rPr lang="tr-TR" sz="2400" dirty="0">
                <a:solidFill>
                  <a:schemeClr val="tx1"/>
                </a:solidFill>
                <a:latin typeface="Cambria" panose="02040503050406030204" pitchFamily="18" charset="0"/>
                <a:ea typeface="Cambria" panose="02040503050406030204" pitchFamily="18" charset="0"/>
                <a:cs typeface="Arial" pitchFamily="34" charset="0"/>
              </a:rPr>
            </a:br>
            <a:r>
              <a:rPr lang="tr-TR" sz="2400" dirty="0">
                <a:solidFill>
                  <a:schemeClr val="tx1"/>
                </a:solidFill>
                <a:latin typeface="Cambria" panose="02040503050406030204" pitchFamily="18" charset="0"/>
                <a:ea typeface="Cambria" panose="02040503050406030204" pitchFamily="18" charset="0"/>
                <a:cs typeface="Arial" pitchFamily="34" charset="0"/>
              </a:rPr>
              <a:t>TEKNOLOJİ  FAKÜLTESİ</a:t>
            </a:r>
            <a:br>
              <a:rPr lang="tr-TR" sz="2400" dirty="0">
                <a:solidFill>
                  <a:schemeClr val="tx1"/>
                </a:solidFill>
                <a:latin typeface="Cambria" panose="02040503050406030204" pitchFamily="18" charset="0"/>
                <a:ea typeface="Cambria" panose="02040503050406030204" pitchFamily="18" charset="0"/>
                <a:cs typeface="Arial" pitchFamily="34" charset="0"/>
              </a:rPr>
            </a:br>
            <a:r>
              <a:rPr lang="tr-TR" sz="2400" dirty="0">
                <a:solidFill>
                  <a:schemeClr val="tx1"/>
                </a:solidFill>
                <a:latin typeface="Cambria" panose="02040503050406030204" pitchFamily="18" charset="0"/>
                <a:ea typeface="Cambria" panose="02040503050406030204" pitchFamily="18" charset="0"/>
                <a:cs typeface="Arial" pitchFamily="34" charset="0"/>
              </a:rPr>
              <a:t>ELEKTRİK-ELEKTRONİK MÜHENDİSLİĞİ BÖLÜMÜ</a:t>
            </a:r>
            <a:endParaRPr lang="tr-TR" sz="2400" dirty="0">
              <a:solidFill>
                <a:schemeClr val="tx1"/>
              </a:solidFill>
              <a:latin typeface="Cambria" panose="02040503050406030204" pitchFamily="18" charset="0"/>
              <a:ea typeface="Cambria" panose="02040503050406030204" pitchFamily="18" charset="0"/>
            </a:endParaRPr>
          </a:p>
        </p:txBody>
      </p:sp>
      <p:sp>
        <p:nvSpPr>
          <p:cNvPr id="3" name="Metin Yer Tutucusu 2"/>
          <p:cNvSpPr>
            <a:spLocks noGrp="1"/>
          </p:cNvSpPr>
          <p:nvPr>
            <p:ph type="body" idx="1"/>
          </p:nvPr>
        </p:nvSpPr>
        <p:spPr/>
        <p:txBody>
          <a:bodyPr/>
          <a:lstStyle/>
          <a:p>
            <a:pPr algn="ctr"/>
            <a:r>
              <a:rPr lang="tr-TR" sz="2200" b="1" dirty="0">
                <a:solidFill>
                  <a:schemeClr val="tx1"/>
                </a:solidFill>
                <a:latin typeface="Cambria" panose="02040503050406030204" pitchFamily="18" charset="0"/>
                <a:ea typeface="Cambria" panose="02040503050406030204" pitchFamily="18" charset="0"/>
                <a:cs typeface="Arial" panose="020B0604020202020204" pitchFamily="34" charset="0"/>
              </a:rPr>
              <a:t>BİTİRME TEZİ BAŞLIĞI</a:t>
            </a:r>
          </a:p>
          <a:p>
            <a:pPr algn="ctr"/>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1</a:t>
            </a:fld>
            <a:endParaRPr lang="tr-TR"/>
          </a:p>
        </p:txBody>
      </p:sp>
      <p:sp>
        <p:nvSpPr>
          <p:cNvPr id="6" name="2 Alt Başlık"/>
          <p:cNvSpPr txBox="1">
            <a:spLocks/>
          </p:cNvSpPr>
          <p:nvPr/>
        </p:nvSpPr>
        <p:spPr>
          <a:xfrm>
            <a:off x="467544" y="3447544"/>
            <a:ext cx="5040560" cy="1349607"/>
          </a:xfrm>
          <a:prstGeom prst="rect">
            <a:avLst/>
          </a:prstGeom>
        </p:spPr>
        <p:txBody>
          <a:bodyPr vert="horz" anchor="b">
            <a:noAutofit/>
          </a:bodyPr>
          <a:lstStyle/>
          <a:p>
            <a:pPr marL="0" marR="0" lvl="0" indent="0"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lang="tr-TR" b="1" dirty="0">
                <a:latin typeface="Cambria" panose="02040503050406030204" pitchFamily="18" charset="0"/>
                <a:ea typeface="Cambria" panose="02040503050406030204" pitchFamily="18" charset="0"/>
                <a:cs typeface="Arial" panose="020B0604020202020204" pitchFamily="34" charset="0"/>
              </a:rPr>
              <a:t>Ad:</a:t>
            </a:r>
          </a:p>
          <a:p>
            <a:pPr marL="0" marR="0" lvl="0" indent="0"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tr-TR" b="1" i="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Arial" panose="020B0604020202020204" pitchFamily="34" charset="0"/>
              </a:rPr>
              <a:t>Soy</a:t>
            </a:r>
            <a:r>
              <a:rPr lang="tr-TR" b="1" dirty="0">
                <a:latin typeface="Cambria" panose="02040503050406030204" pitchFamily="18" charset="0"/>
                <a:ea typeface="Cambria" panose="02040503050406030204" pitchFamily="18" charset="0"/>
                <a:cs typeface="Arial" panose="020B0604020202020204" pitchFamily="34" charset="0"/>
              </a:rPr>
              <a:t>a</a:t>
            </a:r>
            <a:r>
              <a:rPr kumimoji="0" lang="tr-TR" b="1" i="0" u="none" strike="noStrike" kern="1200" cap="none" spc="0" normalizeH="0" noProof="0" dirty="0">
                <a:ln>
                  <a:noFill/>
                </a:ln>
                <a:effectLst/>
                <a:uLnTx/>
                <a:uFillTx/>
                <a:latin typeface="Cambria" panose="02040503050406030204" pitchFamily="18" charset="0"/>
                <a:ea typeface="Cambria" panose="02040503050406030204" pitchFamily="18" charset="0"/>
                <a:cs typeface="Arial" panose="020B0604020202020204" pitchFamily="34" charset="0"/>
              </a:rPr>
              <a:t>d:</a:t>
            </a:r>
          </a:p>
          <a:p>
            <a:pPr marL="0" marR="0" lvl="0" indent="0"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lang="tr-TR" b="1" baseline="0" dirty="0">
                <a:latin typeface="Cambria" panose="02040503050406030204" pitchFamily="18" charset="0"/>
                <a:ea typeface="Cambria" panose="02040503050406030204" pitchFamily="18" charset="0"/>
                <a:cs typeface="Arial" panose="020B0604020202020204" pitchFamily="34" charset="0"/>
              </a:rPr>
              <a:t>Numara:</a:t>
            </a:r>
            <a:endParaRPr lang="tr-TR" b="1" dirty="0">
              <a:latin typeface="Cambria" panose="02040503050406030204" pitchFamily="18" charset="0"/>
              <a:ea typeface="Cambria" panose="02040503050406030204" pitchFamily="18" charset="0"/>
              <a:cs typeface="Arial" panose="020B0604020202020204" pitchFamily="34" charset="0"/>
            </a:endParaRPr>
          </a:p>
          <a:p>
            <a:pPr marL="0" marR="0" lvl="0" indent="0"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tr-TR" b="1" i="0" u="none" strike="noStrike" kern="1200" cap="none" spc="0" normalizeH="0" noProof="0" dirty="0">
                <a:ln>
                  <a:noFill/>
                </a:ln>
                <a:effectLst/>
                <a:uLnTx/>
                <a:uFillTx/>
                <a:latin typeface="Cambria" panose="02040503050406030204" pitchFamily="18" charset="0"/>
                <a:ea typeface="Cambria" panose="02040503050406030204" pitchFamily="18" charset="0"/>
                <a:cs typeface="Arial" panose="020B0604020202020204" pitchFamily="34" charset="0"/>
              </a:rPr>
              <a:t>Danışman:</a:t>
            </a:r>
          </a:p>
        </p:txBody>
      </p:sp>
      <p:sp>
        <p:nvSpPr>
          <p:cNvPr id="7" name="2 Alt Başlık"/>
          <p:cNvSpPr txBox="1">
            <a:spLocks/>
          </p:cNvSpPr>
          <p:nvPr/>
        </p:nvSpPr>
        <p:spPr>
          <a:xfrm>
            <a:off x="0" y="5537177"/>
            <a:ext cx="9144000" cy="1353716"/>
          </a:xfrm>
          <a:prstGeom prst="rect">
            <a:avLst/>
          </a:prstGeom>
        </p:spPr>
        <p:txBody>
          <a:bodyPr>
            <a:normAutofit/>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nSpc>
                <a:spcPct val="150000"/>
              </a:lnSpc>
            </a:pPr>
            <a:r>
              <a:rPr lang="tr-TR" sz="2000" dirty="0">
                <a:solidFill>
                  <a:schemeClr val="tx1"/>
                </a:solidFill>
                <a:latin typeface="Cambria" panose="02040503050406030204" pitchFamily="18" charset="0"/>
                <a:ea typeface="Cambria" panose="02040503050406030204" pitchFamily="18" charset="0"/>
                <a:cs typeface="Arial" panose="020B0604020202020204" pitchFamily="34" charset="0"/>
              </a:rPr>
              <a:t>BİTİRME TEZİ SUNUMU </a:t>
            </a:r>
          </a:p>
          <a:p>
            <a:pPr>
              <a:lnSpc>
                <a:spcPct val="150000"/>
              </a:lnSpc>
            </a:pPr>
            <a:r>
              <a:rPr lang="tr-TR" sz="2000" dirty="0">
                <a:solidFill>
                  <a:schemeClr val="tx1"/>
                </a:solidFill>
                <a:latin typeface="Cambria" panose="02040503050406030204" pitchFamily="18" charset="0"/>
                <a:ea typeface="Cambria" panose="02040503050406030204" pitchFamily="18" charset="0"/>
                <a:cs typeface="Arial" panose="020B0604020202020204" pitchFamily="34" charset="0"/>
              </a:rPr>
              <a:t>20.. – 20.. EĞİTİM-ÖĞRETİM YILI BAHAR YY</a:t>
            </a:r>
          </a:p>
        </p:txBody>
      </p:sp>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4328" y="157619"/>
            <a:ext cx="1310654" cy="2064829"/>
          </a:xfrm>
          <a:prstGeom prst="rect">
            <a:avLst/>
          </a:prstGeom>
        </p:spPr>
      </p:pic>
    </p:spTree>
    <p:extLst>
      <p:ext uri="{BB962C8B-B14F-4D97-AF65-F5344CB8AC3E}">
        <p14:creationId xmlns:p14="http://schemas.microsoft.com/office/powerpoint/2010/main" val="2237413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57154" y="447116"/>
            <a:ext cx="8143932" cy="539397"/>
          </a:xfrm>
        </p:spPr>
        <p:txBody>
          <a:bodyPr>
            <a:normAutofit/>
          </a:bodyPr>
          <a:lstStyle/>
          <a:p>
            <a:pPr algn="l"/>
            <a:r>
              <a:rPr lang="tr-TR" sz="2400" b="1" dirty="0">
                <a:solidFill>
                  <a:schemeClr val="tx1"/>
                </a:solidFill>
                <a:latin typeface="Cambria" panose="02040503050406030204" pitchFamily="18" charset="0"/>
                <a:ea typeface="Cambria" panose="02040503050406030204" pitchFamily="18" charset="0"/>
                <a:cs typeface="Arial" panose="020B0604020202020204" pitchFamily="34" charset="0"/>
              </a:rPr>
              <a:t>4.5. H21A1 </a:t>
            </a:r>
            <a:r>
              <a:rPr lang="tr-TR" sz="2400" b="1" dirty="0" err="1">
                <a:solidFill>
                  <a:schemeClr val="tx1"/>
                </a:solidFill>
                <a:latin typeface="Cambria" panose="02040503050406030204" pitchFamily="18" charset="0"/>
                <a:ea typeface="Cambria" panose="02040503050406030204" pitchFamily="18" charset="0"/>
                <a:cs typeface="Arial" panose="020B0604020202020204" pitchFamily="34" charset="0"/>
              </a:rPr>
              <a:t>Optointerrupter</a:t>
            </a:r>
            <a:endParaRPr lang="tr-TR" sz="2400" b="1" dirty="0">
              <a:solidFill>
                <a:schemeClr val="tx1"/>
              </a:solidFill>
              <a:latin typeface="Cambria" panose="02040503050406030204" pitchFamily="18" charset="0"/>
              <a:ea typeface="Cambria" panose="02040503050406030204" pitchFamily="18" charset="0"/>
              <a:cs typeface="Arial" panose="020B0604020202020204" pitchFamily="34" charset="0"/>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pPr/>
              <a:t>10</a:t>
            </a:fld>
            <a:endParaRPr lang="tr-TR"/>
          </a:p>
        </p:txBody>
      </p:sp>
      <p:sp>
        <p:nvSpPr>
          <p:cNvPr id="3" name="2 İçerik Yer Tutucusu"/>
          <p:cNvSpPr>
            <a:spLocks noGrp="1"/>
          </p:cNvSpPr>
          <p:nvPr>
            <p:ph sz="quarter" idx="1"/>
          </p:nvPr>
        </p:nvSpPr>
        <p:spPr>
          <a:xfrm>
            <a:off x="285720" y="1268761"/>
            <a:ext cx="8686800" cy="1728192"/>
          </a:xfrm>
        </p:spPr>
        <p:txBody>
          <a:bodyPr>
            <a:normAutofit/>
          </a:bodyPr>
          <a:lstStyle/>
          <a:p>
            <a:pPr algn="just">
              <a:lnSpc>
                <a:spcPct val="150000"/>
              </a:lnSpc>
              <a:buFont typeface="Wingdings" panose="05000000000000000000" pitchFamily="2" charset="2"/>
              <a:buChar char="Ø"/>
            </a:pPr>
            <a:r>
              <a:rPr lang="tr-TR" sz="1800" dirty="0">
                <a:latin typeface="Cambria" panose="02040503050406030204" pitchFamily="18" charset="0"/>
                <a:ea typeface="Cambria" panose="02040503050406030204" pitchFamily="18" charset="0"/>
                <a:cs typeface="Arial" panose="020B0604020202020204" pitchFamily="34" charset="0"/>
              </a:rPr>
              <a:t>Optik kesici olarak ya da </a:t>
            </a:r>
            <a:r>
              <a:rPr lang="tr-TR" sz="1800" dirty="0" err="1">
                <a:latin typeface="Cambria" panose="02040503050406030204" pitchFamily="18" charset="0"/>
                <a:ea typeface="Cambria" panose="02040503050406030204" pitchFamily="18" charset="0"/>
                <a:cs typeface="Arial" panose="020B0604020202020204" pitchFamily="34" charset="0"/>
              </a:rPr>
              <a:t>optokuplör</a:t>
            </a:r>
            <a:r>
              <a:rPr lang="tr-TR" sz="1800" dirty="0">
                <a:latin typeface="Cambria" panose="02040503050406030204" pitchFamily="18" charset="0"/>
                <a:ea typeface="Cambria" panose="02040503050406030204" pitchFamily="18" charset="0"/>
                <a:cs typeface="Arial" panose="020B0604020202020204" pitchFamily="34" charset="0"/>
              </a:rPr>
              <a:t> olarak da geçer. Bir verici IR-LED ve karşısında bir alıcı IR-Foto Diyot bulunur. Araları boşluktur. Bu boşluğa ışık geçirmeyen cisim konulduğunda alıcı ve verici ışın akışı kesilir. Genellikle devir saydırma devrelerinde kullanılır. </a:t>
            </a:r>
          </a:p>
        </p:txBody>
      </p:sp>
      <p:sp>
        <p:nvSpPr>
          <p:cNvPr id="5" name="4 Dikdörtgen"/>
          <p:cNvSpPr/>
          <p:nvPr/>
        </p:nvSpPr>
        <p:spPr>
          <a:xfrm>
            <a:off x="1535116" y="5229200"/>
            <a:ext cx="1928605" cy="338554"/>
          </a:xfrm>
          <a:prstGeom prst="rect">
            <a:avLst/>
          </a:prstGeom>
        </p:spPr>
        <p:txBody>
          <a:bodyPr wrap="none">
            <a:spAutoFit/>
          </a:bodyPr>
          <a:lstStyle/>
          <a:p>
            <a:r>
              <a:rPr lang="tr-TR" sz="1600" b="1" dirty="0">
                <a:latin typeface="Cambria" panose="02040503050406030204" pitchFamily="18" charset="0"/>
                <a:ea typeface="Cambria" panose="02040503050406030204" pitchFamily="18" charset="0"/>
              </a:rPr>
              <a:t>Şekil 5. </a:t>
            </a:r>
            <a:r>
              <a:rPr lang="tr-TR" sz="1600" dirty="0">
                <a:latin typeface="Cambria" panose="02040503050406030204" pitchFamily="18" charset="0"/>
                <a:ea typeface="Cambria" panose="02040503050406030204" pitchFamily="18" charset="0"/>
              </a:rPr>
              <a:t>H21A1 Kılıf</a:t>
            </a:r>
          </a:p>
        </p:txBody>
      </p:sp>
      <p:pic>
        <p:nvPicPr>
          <p:cNvPr id="7" name="Resim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91081" y="3180588"/>
            <a:ext cx="2072640" cy="1762125"/>
          </a:xfrm>
          <a:prstGeom prst="rect">
            <a:avLst/>
          </a:prstGeom>
          <a:noFill/>
          <a:ln>
            <a:noFill/>
          </a:ln>
        </p:spPr>
      </p:pic>
      <p:pic>
        <p:nvPicPr>
          <p:cNvPr id="8" name="Resim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01592" y="3291864"/>
            <a:ext cx="2324100" cy="1631950"/>
          </a:xfrm>
          <a:prstGeom prst="rect">
            <a:avLst/>
          </a:prstGeom>
          <a:noFill/>
          <a:ln>
            <a:noFill/>
          </a:ln>
        </p:spPr>
      </p:pic>
      <p:sp>
        <p:nvSpPr>
          <p:cNvPr id="9" name="4 Dikdörtgen"/>
          <p:cNvSpPr/>
          <p:nvPr/>
        </p:nvSpPr>
        <p:spPr>
          <a:xfrm>
            <a:off x="5601592" y="5218726"/>
            <a:ext cx="2087303" cy="338554"/>
          </a:xfrm>
          <a:prstGeom prst="rect">
            <a:avLst/>
          </a:prstGeom>
        </p:spPr>
        <p:txBody>
          <a:bodyPr wrap="none">
            <a:spAutoFit/>
          </a:bodyPr>
          <a:lstStyle/>
          <a:p>
            <a:r>
              <a:rPr lang="tr-TR" sz="1600" b="1" dirty="0">
                <a:latin typeface="Cambria" panose="02040503050406030204" pitchFamily="18" charset="0"/>
                <a:ea typeface="Cambria" panose="02040503050406030204" pitchFamily="18" charset="0"/>
              </a:rPr>
              <a:t>Şekil 6. </a:t>
            </a:r>
            <a:r>
              <a:rPr lang="tr-TR" sz="1600" dirty="0">
                <a:latin typeface="Cambria" panose="02040503050406030204" pitchFamily="18" charset="0"/>
                <a:ea typeface="Cambria" panose="02040503050406030204" pitchFamily="18" charset="0"/>
              </a:rPr>
              <a:t>H21A1 Uçları</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57154" y="341021"/>
            <a:ext cx="8143932" cy="653815"/>
          </a:xfrm>
        </p:spPr>
        <p:txBody>
          <a:bodyPr>
            <a:normAutofit/>
          </a:bodyPr>
          <a:lstStyle/>
          <a:p>
            <a:pPr algn="l"/>
            <a:r>
              <a:rPr lang="tr-TR" sz="2400" b="1" dirty="0">
                <a:solidFill>
                  <a:schemeClr val="tx1"/>
                </a:solidFill>
                <a:latin typeface="Cambria" panose="02040503050406030204" pitchFamily="18" charset="0"/>
                <a:ea typeface="Cambria" panose="02040503050406030204" pitchFamily="18" charset="0"/>
                <a:cs typeface="Arial" panose="020B0604020202020204" pitchFamily="34" charset="0"/>
              </a:rPr>
              <a:t>4.6. LCD </a:t>
            </a:r>
            <a:r>
              <a:rPr lang="tr-TR" sz="2400" b="1" dirty="0" err="1">
                <a:solidFill>
                  <a:schemeClr val="tx1"/>
                </a:solidFill>
                <a:latin typeface="Cambria" panose="02040503050406030204" pitchFamily="18" charset="0"/>
                <a:ea typeface="Cambria" panose="02040503050406030204" pitchFamily="18" charset="0"/>
                <a:cs typeface="Arial" panose="020B0604020202020204" pitchFamily="34" charset="0"/>
              </a:rPr>
              <a:t>Display</a:t>
            </a:r>
            <a:endParaRPr lang="tr-TR" sz="2400" b="1" dirty="0">
              <a:solidFill>
                <a:schemeClr val="tx1"/>
              </a:solidFill>
              <a:latin typeface="Cambria" panose="02040503050406030204" pitchFamily="18" charset="0"/>
              <a:ea typeface="Cambria" panose="02040503050406030204" pitchFamily="18" charset="0"/>
              <a:cs typeface="Arial" panose="020B0604020202020204" pitchFamily="34" charset="0"/>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pPr/>
              <a:t>11</a:t>
            </a:fld>
            <a:endParaRPr lang="tr-TR"/>
          </a:p>
        </p:txBody>
      </p:sp>
      <p:sp>
        <p:nvSpPr>
          <p:cNvPr id="3" name="2 İçerik Yer Tutucusu"/>
          <p:cNvSpPr>
            <a:spLocks noGrp="1"/>
          </p:cNvSpPr>
          <p:nvPr>
            <p:ph sz="quarter" idx="1"/>
          </p:nvPr>
        </p:nvSpPr>
        <p:spPr>
          <a:xfrm>
            <a:off x="285720" y="1268761"/>
            <a:ext cx="8686800" cy="1224136"/>
          </a:xfrm>
        </p:spPr>
        <p:txBody>
          <a:bodyPr/>
          <a:lstStyle/>
          <a:p>
            <a:pPr algn="just">
              <a:lnSpc>
                <a:spcPct val="150000"/>
              </a:lnSpc>
              <a:buFont typeface="Wingdings" panose="05000000000000000000" pitchFamily="2" charset="2"/>
              <a:buChar char="Ø"/>
            </a:pPr>
            <a:r>
              <a:rPr lang="tr-TR" sz="1800" dirty="0">
                <a:latin typeface="Cambria" panose="02040503050406030204" pitchFamily="18" charset="0"/>
                <a:ea typeface="Cambria" panose="02040503050406030204" pitchFamily="18" charset="0"/>
                <a:cs typeface="Arial" panose="020B0604020202020204" pitchFamily="34" charset="0"/>
              </a:rPr>
              <a:t>Projede sistem durumunu, ayarlanan devir bilgisinin gösterimi ve </a:t>
            </a:r>
            <a:r>
              <a:rPr lang="tr-TR" sz="1800" dirty="0" err="1">
                <a:latin typeface="Cambria" panose="02040503050406030204" pitchFamily="18" charset="0"/>
                <a:ea typeface="Cambria" panose="02040503050406030204" pitchFamily="18" charset="0"/>
                <a:cs typeface="Arial" panose="020B0604020202020204" pitchFamily="34" charset="0"/>
              </a:rPr>
              <a:t>motodan</a:t>
            </a:r>
            <a:r>
              <a:rPr lang="tr-TR" sz="1800" dirty="0">
                <a:latin typeface="Cambria" panose="02040503050406030204" pitchFamily="18" charset="0"/>
                <a:ea typeface="Cambria" panose="02040503050406030204" pitchFamily="18" charset="0"/>
                <a:cs typeface="Arial" panose="020B0604020202020204" pitchFamily="34" charset="0"/>
              </a:rPr>
              <a:t> okunan devir bilgisinin gösterimi amacıyla kullanılmıştır.</a:t>
            </a:r>
          </a:p>
          <a:p>
            <a:pPr>
              <a:buNone/>
            </a:pPr>
            <a:endParaRPr lang="tr-TR" sz="1800" dirty="0"/>
          </a:p>
          <a:p>
            <a:pPr>
              <a:buNone/>
            </a:pPr>
            <a:endParaRPr lang="tr-TR" sz="1800" dirty="0"/>
          </a:p>
        </p:txBody>
      </p:sp>
      <p:sp>
        <p:nvSpPr>
          <p:cNvPr id="5" name="4 Dikdörtgen"/>
          <p:cNvSpPr/>
          <p:nvPr/>
        </p:nvSpPr>
        <p:spPr>
          <a:xfrm>
            <a:off x="3645129" y="4482107"/>
            <a:ext cx="1967975" cy="338554"/>
          </a:xfrm>
          <a:prstGeom prst="rect">
            <a:avLst/>
          </a:prstGeom>
        </p:spPr>
        <p:txBody>
          <a:bodyPr wrap="none">
            <a:spAutoFit/>
          </a:bodyPr>
          <a:lstStyle/>
          <a:p>
            <a:r>
              <a:rPr lang="tr-TR" sz="1600" b="1" dirty="0">
                <a:latin typeface="Cambria" panose="02040503050406030204" pitchFamily="18" charset="0"/>
                <a:ea typeface="Cambria" panose="02040503050406030204" pitchFamily="18" charset="0"/>
              </a:rPr>
              <a:t>Şekil 7. </a:t>
            </a:r>
            <a:r>
              <a:rPr lang="tr-TR" sz="1600" dirty="0">
                <a:latin typeface="Cambria" panose="02040503050406030204" pitchFamily="18" charset="0"/>
                <a:ea typeface="Cambria" panose="02040503050406030204" pitchFamily="18" charset="0"/>
              </a:rPr>
              <a:t>LCD </a:t>
            </a:r>
            <a:r>
              <a:rPr lang="tr-TR" sz="1600" dirty="0" err="1">
                <a:latin typeface="Cambria" panose="02040503050406030204" pitchFamily="18" charset="0"/>
                <a:ea typeface="Cambria" panose="02040503050406030204" pitchFamily="18" charset="0"/>
              </a:rPr>
              <a:t>Display</a:t>
            </a:r>
            <a:endParaRPr lang="tr-TR" sz="1600" dirty="0">
              <a:latin typeface="Cambria" panose="02040503050406030204" pitchFamily="18" charset="0"/>
              <a:ea typeface="Cambria" panose="02040503050406030204" pitchFamily="18" charset="0"/>
            </a:endParaRPr>
          </a:p>
        </p:txBody>
      </p:sp>
      <p:pic>
        <p:nvPicPr>
          <p:cNvPr id="10" name="Resim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1677" y="2623406"/>
            <a:ext cx="3494881" cy="1728192"/>
          </a:xfrm>
          <a:prstGeom prst="rect">
            <a:avLst/>
          </a:prstGeom>
          <a:noFill/>
          <a:ln>
            <a:noFill/>
          </a:ln>
        </p:spPr>
      </p:pic>
    </p:spTree>
    <p:extLst>
      <p:ext uri="{BB962C8B-B14F-4D97-AF65-F5344CB8AC3E}">
        <p14:creationId xmlns:p14="http://schemas.microsoft.com/office/powerpoint/2010/main" val="4148969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57154" y="505640"/>
            <a:ext cx="8143932" cy="539397"/>
          </a:xfrm>
        </p:spPr>
        <p:txBody>
          <a:bodyPr>
            <a:noAutofit/>
          </a:bodyPr>
          <a:lstStyle/>
          <a:p>
            <a:pPr algn="l"/>
            <a:r>
              <a:rPr lang="tr-TR" sz="2800" b="1" dirty="0">
                <a:solidFill>
                  <a:schemeClr val="tx1"/>
                </a:solidFill>
                <a:latin typeface="Cambria" panose="02040503050406030204" pitchFamily="18" charset="0"/>
                <a:ea typeface="Cambria" panose="02040503050406030204" pitchFamily="18" charset="0"/>
                <a:cs typeface="Arial" panose="020B0604020202020204" pitchFamily="34" charset="0"/>
              </a:rPr>
              <a:t>5. BLOK ŞEMASI</a:t>
            </a:r>
          </a:p>
        </p:txBody>
      </p:sp>
      <p:sp>
        <p:nvSpPr>
          <p:cNvPr id="6" name="5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sp>
        <p:nvSpPr>
          <p:cNvPr id="3" name="2 İçerik Yer Tutucusu"/>
          <p:cNvSpPr>
            <a:spLocks noGrp="1"/>
          </p:cNvSpPr>
          <p:nvPr>
            <p:ph sz="quarter" idx="1"/>
          </p:nvPr>
        </p:nvSpPr>
        <p:spPr>
          <a:xfrm>
            <a:off x="357322" y="1052736"/>
            <a:ext cx="8686800" cy="1008112"/>
          </a:xfrm>
        </p:spPr>
        <p:txBody>
          <a:bodyPr/>
          <a:lstStyle/>
          <a:p>
            <a:pPr algn="just">
              <a:lnSpc>
                <a:spcPct val="150000"/>
              </a:lnSpc>
              <a:buFont typeface="Wingdings" panose="05000000000000000000" pitchFamily="2" charset="2"/>
              <a:buChar char="Ø"/>
            </a:pPr>
            <a:r>
              <a:rPr lang="tr-TR" sz="1800" dirty="0">
                <a:latin typeface="Cambria" panose="02040503050406030204" pitchFamily="18" charset="0"/>
                <a:ea typeface="Cambria" panose="02040503050406030204" pitchFamily="18" charset="0"/>
                <a:cs typeface="Arial" panose="020B0604020202020204" pitchFamily="34" charset="0"/>
              </a:rPr>
              <a:t>Projede sistem durumunu, ayarlanan devir bilgisinin gösterimi ve motordan okunan devir bilgisinin gösterimi amacıyla kullanılmıştır.</a:t>
            </a:r>
          </a:p>
          <a:p>
            <a:pPr>
              <a:buNone/>
            </a:pPr>
            <a:endParaRPr lang="tr-TR" sz="1800" dirty="0"/>
          </a:p>
          <a:p>
            <a:pPr>
              <a:buNone/>
            </a:pPr>
            <a:endParaRPr lang="tr-TR" sz="1800" dirty="0"/>
          </a:p>
        </p:txBody>
      </p:sp>
      <p:sp>
        <p:nvSpPr>
          <p:cNvPr id="5" name="4 Dikdörtgen"/>
          <p:cNvSpPr/>
          <p:nvPr/>
        </p:nvSpPr>
        <p:spPr>
          <a:xfrm>
            <a:off x="3399083" y="5445224"/>
            <a:ext cx="2603277" cy="338554"/>
          </a:xfrm>
          <a:prstGeom prst="rect">
            <a:avLst/>
          </a:prstGeom>
        </p:spPr>
        <p:txBody>
          <a:bodyPr wrap="none">
            <a:spAutoFit/>
          </a:bodyPr>
          <a:lstStyle/>
          <a:p>
            <a:r>
              <a:rPr lang="tr-TR" sz="1600" b="1" dirty="0">
                <a:latin typeface="Cambria" panose="02040503050406030204" pitchFamily="18" charset="0"/>
                <a:ea typeface="Cambria" panose="02040503050406030204" pitchFamily="18" charset="0"/>
              </a:rPr>
              <a:t>Şekil 8. </a:t>
            </a:r>
            <a:r>
              <a:rPr lang="tr-TR" sz="1600" dirty="0">
                <a:latin typeface="Cambria" panose="02040503050406030204" pitchFamily="18" charset="0"/>
                <a:ea typeface="Cambria" panose="02040503050406030204" pitchFamily="18" charset="0"/>
              </a:rPr>
              <a:t>Sistem Blok Şeması</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3" y="2289557"/>
            <a:ext cx="5184576" cy="2926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4152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16632"/>
            <a:ext cx="8229600" cy="1143000"/>
          </a:xfrm>
        </p:spPr>
        <p:txBody>
          <a:bodyPr>
            <a:normAutofit/>
          </a:bodyPr>
          <a:lstStyle/>
          <a:p>
            <a:pPr algn="l"/>
            <a:r>
              <a:rPr lang="tr-TR" sz="2800" b="1" dirty="0">
                <a:solidFill>
                  <a:schemeClr val="tx1"/>
                </a:solidFill>
                <a:latin typeface="Cambria" panose="02040503050406030204" pitchFamily="18" charset="0"/>
                <a:ea typeface="Cambria" panose="02040503050406030204" pitchFamily="18" charset="0"/>
                <a:cs typeface="Arial" panose="020B0604020202020204" pitchFamily="34" charset="0"/>
              </a:rPr>
              <a:t>6. ARAYÜZ</a:t>
            </a:r>
          </a:p>
        </p:txBody>
      </p:sp>
      <p:sp>
        <p:nvSpPr>
          <p:cNvPr id="6" name="5 Slayt Numarası Yer Tutucusu"/>
          <p:cNvSpPr>
            <a:spLocks noGrp="1"/>
          </p:cNvSpPr>
          <p:nvPr>
            <p:ph type="sldNum" sz="quarter" idx="12"/>
          </p:nvPr>
        </p:nvSpPr>
        <p:spPr/>
        <p:txBody>
          <a:bodyPr/>
          <a:lstStyle/>
          <a:p>
            <a:fld id="{B1DEFA8C-F947-479F-BE07-76B6B3F80BF1}" type="slidenum">
              <a:rPr lang="tr-TR" smtClean="0"/>
              <a:pPr/>
              <a:t>13</a:t>
            </a:fld>
            <a:endParaRPr lang="tr-TR"/>
          </a:p>
        </p:txBody>
      </p:sp>
      <p:sp>
        <p:nvSpPr>
          <p:cNvPr id="5" name="4 Dikdörtgen"/>
          <p:cNvSpPr/>
          <p:nvPr/>
        </p:nvSpPr>
        <p:spPr>
          <a:xfrm>
            <a:off x="3801308" y="5445224"/>
            <a:ext cx="1571584" cy="338554"/>
          </a:xfrm>
          <a:prstGeom prst="rect">
            <a:avLst/>
          </a:prstGeom>
        </p:spPr>
        <p:txBody>
          <a:bodyPr wrap="none">
            <a:spAutoFit/>
          </a:bodyPr>
          <a:lstStyle/>
          <a:p>
            <a:r>
              <a:rPr lang="tr-TR" sz="1600" b="1" dirty="0">
                <a:latin typeface="Cambria" panose="02040503050406030204" pitchFamily="18" charset="0"/>
                <a:ea typeface="Cambria" panose="02040503050406030204" pitchFamily="18" charset="0"/>
              </a:rPr>
              <a:t>Şekil 9.  </a:t>
            </a:r>
            <a:r>
              <a:rPr lang="tr-TR" sz="1600" dirty="0" err="1">
                <a:latin typeface="Cambria" panose="02040503050406030204" pitchFamily="18" charset="0"/>
                <a:ea typeface="Cambria" panose="02040503050406030204" pitchFamily="18" charset="0"/>
              </a:rPr>
              <a:t>Arayüz</a:t>
            </a:r>
            <a:endParaRPr lang="tr-TR" sz="1600" dirty="0">
              <a:latin typeface="Cambria" panose="02040503050406030204" pitchFamily="18" charset="0"/>
              <a:ea typeface="Cambria" panose="020405030504060302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03504" y="404664"/>
            <a:ext cx="8348690" cy="694184"/>
          </a:xfrm>
        </p:spPr>
        <p:txBody>
          <a:bodyPr>
            <a:normAutofit/>
          </a:bodyPr>
          <a:lstStyle/>
          <a:p>
            <a:pPr algn="l"/>
            <a:r>
              <a:rPr lang="tr-TR" sz="2800" b="1" dirty="0">
                <a:solidFill>
                  <a:schemeClr val="tx1"/>
                </a:solidFill>
                <a:latin typeface="Cambria" panose="02040503050406030204" pitchFamily="18" charset="0"/>
                <a:ea typeface="Cambria" panose="02040503050406030204" pitchFamily="18" charset="0"/>
                <a:cs typeface="Arial" panose="020B0604020202020204" pitchFamily="34" charset="0"/>
              </a:rPr>
              <a:t>7. SONUÇ</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a:p>
        </p:txBody>
      </p:sp>
      <p:sp>
        <p:nvSpPr>
          <p:cNvPr id="3" name="2 İçerik Yer Tutucusu"/>
          <p:cNvSpPr>
            <a:spLocks noGrp="1"/>
          </p:cNvSpPr>
          <p:nvPr>
            <p:ph sz="quarter" idx="1"/>
          </p:nvPr>
        </p:nvSpPr>
        <p:spPr>
          <a:xfrm>
            <a:off x="409610" y="1340768"/>
            <a:ext cx="8363272" cy="4785395"/>
          </a:xfrm>
        </p:spPr>
        <p:txBody>
          <a:bodyPr>
            <a:normAutofit/>
          </a:bodyPr>
          <a:lstStyle/>
          <a:p>
            <a:pPr algn="just">
              <a:lnSpc>
                <a:spcPct val="150000"/>
              </a:lnSpc>
              <a:buFont typeface="Wingdings" panose="05000000000000000000" pitchFamily="2" charset="2"/>
              <a:buChar char="Ø"/>
            </a:pPr>
            <a:r>
              <a:rPr lang="tr-TR" sz="1800" dirty="0">
                <a:latin typeface="Cambria" panose="02040503050406030204" pitchFamily="18" charset="0"/>
                <a:ea typeface="Cambria" panose="02040503050406030204" pitchFamily="18" charset="0"/>
                <a:cs typeface="Arial" panose="020B0604020202020204" pitchFamily="34" charset="0"/>
              </a:rPr>
              <a:t>Sonuç olarak; bilgisayar </a:t>
            </a:r>
            <a:r>
              <a:rPr lang="tr-TR" sz="1800" dirty="0" err="1">
                <a:latin typeface="Cambria" panose="02040503050406030204" pitchFamily="18" charset="0"/>
                <a:ea typeface="Cambria" panose="02040503050406030204" pitchFamily="18" charset="0"/>
                <a:cs typeface="Arial" panose="020B0604020202020204" pitchFamily="34" charset="0"/>
              </a:rPr>
              <a:t>arayüzü</a:t>
            </a:r>
            <a:r>
              <a:rPr lang="tr-TR" sz="1800" dirty="0">
                <a:latin typeface="Cambria" panose="02040503050406030204" pitchFamily="18" charset="0"/>
                <a:ea typeface="Cambria" panose="02040503050406030204" pitchFamily="18" charset="0"/>
                <a:cs typeface="Arial" panose="020B0604020202020204" pitchFamily="34" charset="0"/>
              </a:rPr>
              <a:t> ile </a:t>
            </a:r>
            <a:r>
              <a:rPr lang="tr-TR" sz="1800" dirty="0" err="1">
                <a:latin typeface="Cambria" panose="02040503050406030204" pitchFamily="18" charset="0"/>
                <a:ea typeface="Cambria" panose="02040503050406030204" pitchFamily="18" charset="0"/>
                <a:cs typeface="Arial" panose="020B0604020202020204" pitchFamily="34" charset="0"/>
              </a:rPr>
              <a:t>mikrodenetleyiciyi</a:t>
            </a:r>
            <a:r>
              <a:rPr lang="tr-TR" sz="1800" dirty="0">
                <a:latin typeface="Cambria" panose="02040503050406030204" pitchFamily="18" charset="0"/>
                <a:ea typeface="Cambria" panose="02040503050406030204" pitchFamily="18" charset="0"/>
                <a:cs typeface="Arial" panose="020B0604020202020204" pitchFamily="34" charset="0"/>
              </a:rPr>
              <a:t>, </a:t>
            </a:r>
            <a:r>
              <a:rPr lang="tr-TR" sz="1800" dirty="0" err="1">
                <a:latin typeface="Cambria" panose="02040503050406030204" pitchFamily="18" charset="0"/>
                <a:ea typeface="Cambria" panose="02040503050406030204" pitchFamily="18" charset="0"/>
                <a:cs typeface="Arial" panose="020B0604020202020204" pitchFamily="34" charset="0"/>
              </a:rPr>
              <a:t>mikrodenetleyici</a:t>
            </a:r>
            <a:r>
              <a:rPr lang="tr-TR" sz="1800" dirty="0">
                <a:latin typeface="Cambria" panose="02040503050406030204" pitchFamily="18" charset="0"/>
                <a:ea typeface="Cambria" panose="02040503050406030204" pitchFamily="18" charset="0"/>
                <a:cs typeface="Arial" panose="020B0604020202020204" pitchFamily="34" charset="0"/>
              </a:rPr>
              <a:t> ile </a:t>
            </a:r>
            <a:r>
              <a:rPr lang="tr-TR" sz="1800" dirty="0" err="1">
                <a:latin typeface="Cambria" panose="02040503050406030204" pitchFamily="18" charset="0"/>
                <a:ea typeface="Cambria" panose="02040503050406030204" pitchFamily="18" charset="0"/>
                <a:cs typeface="Arial" panose="020B0604020202020204" pitchFamily="34" charset="0"/>
              </a:rPr>
              <a:t>ESC’yi</a:t>
            </a:r>
            <a:r>
              <a:rPr lang="tr-TR" sz="1800" dirty="0">
                <a:latin typeface="Cambria" panose="02040503050406030204" pitchFamily="18" charset="0"/>
                <a:ea typeface="Cambria" panose="02040503050406030204" pitchFamily="18" charset="0"/>
                <a:cs typeface="Arial" panose="020B0604020202020204" pitchFamily="34" charset="0"/>
              </a:rPr>
              <a:t> ve ESC ile de motorun hızı kapalı çevrim (PID kontrol) ile arttırılıp azaltıldı. Motor </a:t>
            </a:r>
            <a:r>
              <a:rPr lang="tr-TR" sz="1800" dirty="0" err="1">
                <a:latin typeface="Cambria" panose="02040503050406030204" pitchFamily="18" charset="0"/>
                <a:ea typeface="Cambria" panose="02040503050406030204" pitchFamily="18" charset="0"/>
                <a:cs typeface="Arial" panose="020B0604020202020204" pitchFamily="34" charset="0"/>
              </a:rPr>
              <a:t>deviri</a:t>
            </a:r>
            <a:r>
              <a:rPr lang="tr-TR" sz="1800" dirty="0">
                <a:latin typeface="Cambria" panose="02040503050406030204" pitchFamily="18" charset="0"/>
                <a:ea typeface="Cambria" panose="02040503050406030204" pitchFamily="18" charset="0"/>
                <a:cs typeface="Arial" panose="020B0604020202020204" pitchFamily="34" charset="0"/>
              </a:rPr>
              <a:t> H21A1 </a:t>
            </a:r>
            <a:r>
              <a:rPr lang="tr-TR" sz="1800" dirty="0" err="1">
                <a:latin typeface="Cambria" panose="02040503050406030204" pitchFamily="18" charset="0"/>
                <a:ea typeface="Cambria" panose="02040503050406030204" pitchFamily="18" charset="0"/>
                <a:cs typeface="Arial" panose="020B0604020202020204" pitchFamily="34" charset="0"/>
              </a:rPr>
              <a:t>optointerrupter</a:t>
            </a:r>
            <a:r>
              <a:rPr lang="tr-TR" sz="1800" dirty="0">
                <a:latin typeface="Cambria" panose="02040503050406030204" pitchFamily="18" charset="0"/>
                <a:ea typeface="Cambria" panose="02040503050406030204" pitchFamily="18" charset="0"/>
                <a:cs typeface="Arial" panose="020B0604020202020204" pitchFamily="34" charset="0"/>
              </a:rPr>
              <a:t> ile okunup </a:t>
            </a:r>
            <a:r>
              <a:rPr lang="tr-TR" sz="1800" dirty="0" err="1">
                <a:latin typeface="Cambria" panose="02040503050406030204" pitchFamily="18" charset="0"/>
                <a:ea typeface="Cambria" panose="02040503050406030204" pitchFamily="18" charset="0"/>
                <a:cs typeface="Arial" panose="020B0604020202020204" pitchFamily="34" charset="0"/>
              </a:rPr>
              <a:t>mikrodenetleyici</a:t>
            </a:r>
            <a:r>
              <a:rPr lang="tr-TR" sz="1800" dirty="0">
                <a:latin typeface="Cambria" panose="02040503050406030204" pitchFamily="18" charset="0"/>
                <a:ea typeface="Cambria" panose="02040503050406030204" pitchFamily="18" charset="0"/>
                <a:cs typeface="Arial" panose="020B0604020202020204" pitchFamily="34" charset="0"/>
              </a:rPr>
              <a:t> ile işlenerek hem bilgisayar </a:t>
            </a:r>
            <a:r>
              <a:rPr lang="tr-TR" sz="1800" dirty="0" err="1">
                <a:latin typeface="Cambria" panose="02040503050406030204" pitchFamily="18" charset="0"/>
                <a:ea typeface="Cambria" panose="02040503050406030204" pitchFamily="18" charset="0"/>
                <a:cs typeface="Arial" panose="020B0604020202020204" pitchFamily="34" charset="0"/>
              </a:rPr>
              <a:t>arayüzünde</a:t>
            </a:r>
            <a:r>
              <a:rPr lang="tr-TR" sz="1800" dirty="0">
                <a:latin typeface="Cambria" panose="02040503050406030204" pitchFamily="18" charset="0"/>
                <a:ea typeface="Cambria" panose="02040503050406030204" pitchFamily="18" charset="0"/>
                <a:cs typeface="Arial" panose="020B0604020202020204" pitchFamily="34" charset="0"/>
              </a:rPr>
              <a:t>, hem </a:t>
            </a:r>
            <a:r>
              <a:rPr lang="tr-TR" sz="1800" dirty="0" err="1">
                <a:latin typeface="Cambria" panose="02040503050406030204" pitchFamily="18" charset="0"/>
                <a:ea typeface="Cambria" panose="02040503050406030204" pitchFamily="18" charset="0"/>
                <a:cs typeface="Arial" panose="020B0604020202020204" pitchFamily="34" charset="0"/>
              </a:rPr>
              <a:t>LDC’de</a:t>
            </a:r>
            <a:r>
              <a:rPr lang="tr-TR" sz="1800" dirty="0">
                <a:latin typeface="Cambria" panose="02040503050406030204" pitchFamily="18" charset="0"/>
                <a:ea typeface="Cambria" panose="02040503050406030204" pitchFamily="18" charset="0"/>
                <a:cs typeface="Arial" panose="020B0604020202020204" pitchFamily="34" charset="0"/>
              </a:rPr>
              <a:t> görünmesi sağlandı ve bilgisayardan gelen devir ayar bilgisi de yine </a:t>
            </a:r>
            <a:r>
              <a:rPr lang="tr-TR" sz="1800" dirty="0" err="1">
                <a:latin typeface="Cambria" panose="02040503050406030204" pitchFamily="18" charset="0"/>
                <a:ea typeface="Cambria" panose="02040503050406030204" pitchFamily="18" charset="0"/>
                <a:cs typeface="Arial" panose="020B0604020202020204" pitchFamily="34" charset="0"/>
              </a:rPr>
              <a:t>mikrodenetleyici</a:t>
            </a:r>
            <a:r>
              <a:rPr lang="tr-TR" sz="1800" dirty="0">
                <a:latin typeface="Cambria" panose="02040503050406030204" pitchFamily="18" charset="0"/>
                <a:ea typeface="Cambria" panose="02040503050406030204" pitchFamily="18" charset="0"/>
                <a:cs typeface="Arial" panose="020B0604020202020204" pitchFamily="34" charset="0"/>
              </a:rPr>
              <a:t> ile işlenip ölçülen devir karşılaştırıldı. Karşılaştırma sonucunda motor </a:t>
            </a:r>
            <a:r>
              <a:rPr lang="tr-TR" sz="1800" dirty="0" err="1">
                <a:latin typeface="Cambria" panose="02040503050406030204" pitchFamily="18" charset="0"/>
                <a:ea typeface="Cambria" panose="02040503050406030204" pitchFamily="18" charset="0"/>
                <a:cs typeface="Arial" panose="020B0604020202020204" pitchFamily="34" charset="0"/>
              </a:rPr>
              <a:t>deviri</a:t>
            </a:r>
            <a:r>
              <a:rPr lang="tr-TR" sz="1800" dirty="0">
                <a:latin typeface="Cambria" panose="02040503050406030204" pitchFamily="18" charset="0"/>
                <a:ea typeface="Cambria" panose="02040503050406030204" pitchFamily="18" charset="0"/>
                <a:cs typeface="Arial" panose="020B0604020202020204" pitchFamily="34" charset="0"/>
              </a:rPr>
              <a:t>, ayarlanan devirden küçük ise motor hızı yavaş yavaş arttırıldı ve ayarlanan devir yakalanmaya çalışıldı. Karşılaştırma sonucunda motor </a:t>
            </a:r>
            <a:r>
              <a:rPr lang="tr-TR" sz="1800" dirty="0" err="1">
                <a:latin typeface="Cambria" panose="02040503050406030204" pitchFamily="18" charset="0"/>
                <a:ea typeface="Cambria" panose="02040503050406030204" pitchFamily="18" charset="0"/>
                <a:cs typeface="Arial" panose="020B0604020202020204" pitchFamily="34" charset="0"/>
              </a:rPr>
              <a:t>deviri</a:t>
            </a:r>
            <a:r>
              <a:rPr lang="tr-TR" sz="1800" dirty="0">
                <a:latin typeface="Cambria" panose="02040503050406030204" pitchFamily="18" charset="0"/>
                <a:ea typeface="Cambria" panose="02040503050406030204" pitchFamily="18" charset="0"/>
                <a:cs typeface="Arial" panose="020B0604020202020204" pitchFamily="34" charset="0"/>
              </a:rPr>
              <a:t>, ayarlanan </a:t>
            </a:r>
            <a:r>
              <a:rPr lang="tr-TR" sz="1800" dirty="0" err="1">
                <a:latin typeface="Cambria" panose="02040503050406030204" pitchFamily="18" charset="0"/>
                <a:ea typeface="Cambria" panose="02040503050406030204" pitchFamily="18" charset="0"/>
                <a:cs typeface="Arial" panose="020B0604020202020204" pitchFamily="34" charset="0"/>
              </a:rPr>
              <a:t>deviri</a:t>
            </a:r>
            <a:r>
              <a:rPr lang="tr-TR" sz="1800" dirty="0">
                <a:latin typeface="Cambria" panose="02040503050406030204" pitchFamily="18" charset="0"/>
                <a:ea typeface="Cambria" panose="02040503050406030204" pitchFamily="18" charset="0"/>
                <a:cs typeface="Arial" panose="020B0604020202020204" pitchFamily="34" charset="0"/>
              </a:rPr>
              <a:t> geçmiş ise yani fazla hızlanmış ise motor hızı yavaş yavaş düşürülür ve yine ayarlanan devir değeri yakalanmaya çalışılır.</a:t>
            </a:r>
            <a:endParaRPr lang="tr-TR" sz="1800" b="1" dirty="0">
              <a:latin typeface="Cambria" panose="02040503050406030204" pitchFamily="18" charset="0"/>
              <a:ea typeface="Cambria" panose="02040503050406030204" pitchFamily="18"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03504" y="404664"/>
            <a:ext cx="8348690" cy="694184"/>
          </a:xfrm>
        </p:spPr>
        <p:txBody>
          <a:bodyPr>
            <a:normAutofit/>
          </a:bodyPr>
          <a:lstStyle/>
          <a:p>
            <a:pPr algn="l"/>
            <a:r>
              <a:rPr lang="tr-TR" sz="2800" b="1" dirty="0">
                <a:solidFill>
                  <a:schemeClr val="tx1"/>
                </a:solidFill>
                <a:latin typeface="Cambria" panose="02040503050406030204" pitchFamily="18" charset="0"/>
                <a:ea typeface="Cambria" panose="02040503050406030204" pitchFamily="18" charset="0"/>
                <a:cs typeface="Arial" panose="020B0604020202020204" pitchFamily="34" charset="0"/>
              </a:rPr>
              <a:t>8. KAYNAKÇA</a:t>
            </a:r>
          </a:p>
        </p:txBody>
      </p:sp>
      <p:sp>
        <p:nvSpPr>
          <p:cNvPr id="4" name="3 Slayt Numarası Yer Tutucusu"/>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tr-TR" sz="1400" b="0" i="0" u="none" strike="noStrike" kern="1200" cap="none" spc="0" normalizeH="0" baseline="0" noProof="0">
              <a:ln>
                <a:noFill/>
              </a:ln>
              <a:solidFill>
                <a:srgbClr val="FFFFFF"/>
              </a:solidFill>
              <a:effectLst/>
              <a:uLnTx/>
              <a:uFillTx/>
              <a:latin typeface="Franklin Gothic Book"/>
              <a:ea typeface="+mj-ea"/>
              <a:cs typeface="+mj-cs"/>
            </a:endParaRPr>
          </a:p>
        </p:txBody>
      </p:sp>
      <p:sp>
        <p:nvSpPr>
          <p:cNvPr id="3" name="2 İçerik Yer Tutucusu"/>
          <p:cNvSpPr>
            <a:spLocks noGrp="1"/>
          </p:cNvSpPr>
          <p:nvPr>
            <p:ph sz="quarter" idx="1"/>
          </p:nvPr>
        </p:nvSpPr>
        <p:spPr>
          <a:xfrm>
            <a:off x="409610" y="1340768"/>
            <a:ext cx="8363272" cy="4785395"/>
          </a:xfrm>
        </p:spPr>
        <p:txBody>
          <a:bodyPr>
            <a:normAutofit fontScale="85000" lnSpcReduction="10000"/>
          </a:bodyPr>
          <a:lstStyle/>
          <a:p>
            <a:pPr algn="just">
              <a:lnSpc>
                <a:spcPct val="150000"/>
              </a:lnSpc>
              <a:buFont typeface="Wingdings" panose="05000000000000000000" pitchFamily="2" charset="2"/>
              <a:buChar char="Ø"/>
            </a:pPr>
            <a:r>
              <a:rPr lang="tr-TR" sz="1800" b="1" dirty="0">
                <a:latin typeface="Cambria" panose="02040503050406030204" pitchFamily="18" charset="0"/>
                <a:ea typeface="Cambria" panose="02040503050406030204" pitchFamily="18" charset="0"/>
                <a:cs typeface="Arial" panose="020B0604020202020204" pitchFamily="34" charset="0"/>
              </a:rPr>
              <a:t>Anonim (2022b). Basics Of </a:t>
            </a:r>
            <a:r>
              <a:rPr lang="tr-TR" sz="1800" b="1" dirty="0" err="1">
                <a:latin typeface="Cambria" panose="02040503050406030204" pitchFamily="18" charset="0"/>
                <a:ea typeface="Cambria" panose="02040503050406030204" pitchFamily="18" charset="0"/>
                <a:cs typeface="Arial" panose="020B0604020202020204" pitchFamily="34" charset="0"/>
              </a:rPr>
              <a:t>Uart</a:t>
            </a:r>
            <a:r>
              <a:rPr lang="tr-TR" sz="1800" b="1" dirty="0">
                <a:latin typeface="Cambria" panose="02040503050406030204" pitchFamily="18" charset="0"/>
                <a:ea typeface="Cambria" panose="02040503050406030204" pitchFamily="18" charset="0"/>
                <a:cs typeface="Arial" panose="020B0604020202020204" pitchFamily="34" charset="0"/>
              </a:rPr>
              <a:t> </a:t>
            </a:r>
            <a:r>
              <a:rPr lang="tr-TR" sz="1800" b="1" dirty="0" err="1">
                <a:latin typeface="Cambria" panose="02040503050406030204" pitchFamily="18" charset="0"/>
                <a:ea typeface="Cambria" panose="02040503050406030204" pitchFamily="18" charset="0"/>
                <a:cs typeface="Arial" panose="020B0604020202020204" pitchFamily="34" charset="0"/>
              </a:rPr>
              <a:t>Cominication</a:t>
            </a:r>
            <a:r>
              <a:rPr lang="tr-TR" sz="1800" b="1" dirty="0">
                <a:latin typeface="Cambria" panose="02040503050406030204" pitchFamily="18" charset="0"/>
                <a:ea typeface="Cambria" panose="02040503050406030204" pitchFamily="18" charset="0"/>
                <a:cs typeface="Arial" panose="020B0604020202020204" pitchFamily="34" charset="0"/>
              </a:rPr>
              <a:t>. https://www.circuitbasics.com (Son erişim tarihi 15.12.2021)</a:t>
            </a:r>
          </a:p>
          <a:p>
            <a:pPr algn="just">
              <a:lnSpc>
                <a:spcPct val="150000"/>
              </a:lnSpc>
              <a:buFont typeface="Wingdings" panose="05000000000000000000" pitchFamily="2" charset="2"/>
              <a:buChar char="Ø"/>
            </a:pPr>
            <a:endParaRPr lang="tr-TR" sz="1800" b="1" dirty="0">
              <a:latin typeface="Cambria" panose="02040503050406030204" pitchFamily="18" charset="0"/>
              <a:ea typeface="Cambria" panose="02040503050406030204" pitchFamily="18" charset="0"/>
              <a:cs typeface="Arial" panose="020B0604020202020204" pitchFamily="34" charset="0"/>
            </a:endParaRPr>
          </a:p>
          <a:p>
            <a:pPr algn="just">
              <a:lnSpc>
                <a:spcPct val="150000"/>
              </a:lnSpc>
              <a:buFont typeface="Wingdings" panose="05000000000000000000" pitchFamily="2" charset="2"/>
              <a:buChar char="Ø"/>
            </a:pPr>
            <a:r>
              <a:rPr lang="tr-TR" sz="1800" b="1" dirty="0">
                <a:latin typeface="Cambria" panose="02040503050406030204" pitchFamily="18" charset="0"/>
                <a:ea typeface="Cambria" panose="02040503050406030204" pitchFamily="18" charset="0"/>
                <a:cs typeface="Arial" panose="020B0604020202020204" pitchFamily="34" charset="0"/>
              </a:rPr>
              <a:t>Bozdoğan, Z. (2015). Nesnelerin İnterneti İçin Mimari Tasarım. (Yüksek Lisans Tezi, Düzce Üniversitesi Fen Bilimleri Enstitüsü)</a:t>
            </a:r>
          </a:p>
          <a:p>
            <a:pPr algn="just">
              <a:lnSpc>
                <a:spcPct val="150000"/>
              </a:lnSpc>
              <a:buFont typeface="Wingdings" panose="05000000000000000000" pitchFamily="2" charset="2"/>
              <a:buChar char="Ø"/>
            </a:pPr>
            <a:endParaRPr lang="tr-TR" sz="1800" b="1" dirty="0">
              <a:latin typeface="Cambria" panose="02040503050406030204" pitchFamily="18" charset="0"/>
              <a:ea typeface="Cambria" panose="02040503050406030204" pitchFamily="18" charset="0"/>
              <a:cs typeface="Arial" panose="020B0604020202020204" pitchFamily="34" charset="0"/>
            </a:endParaRPr>
          </a:p>
          <a:p>
            <a:pPr algn="just">
              <a:lnSpc>
                <a:spcPct val="150000"/>
              </a:lnSpc>
              <a:buFont typeface="Wingdings" panose="05000000000000000000" pitchFamily="2" charset="2"/>
              <a:buChar char="Ø"/>
            </a:pPr>
            <a:r>
              <a:rPr lang="tr-TR" sz="1800" b="1" dirty="0">
                <a:latin typeface="Cambria" panose="02040503050406030204" pitchFamily="18" charset="0"/>
                <a:ea typeface="Cambria" panose="02040503050406030204" pitchFamily="18" charset="0"/>
                <a:cs typeface="Arial" panose="020B0604020202020204" pitchFamily="34" charset="0"/>
              </a:rPr>
              <a:t>Lin C.-C., Gonzalez P., Cheng M.-Y., </a:t>
            </a:r>
            <a:r>
              <a:rPr lang="tr-TR" sz="1800" b="1" dirty="0" err="1">
                <a:latin typeface="Cambria" panose="02040503050406030204" pitchFamily="18" charset="0"/>
                <a:ea typeface="Cambria" panose="02040503050406030204" pitchFamily="18" charset="0"/>
                <a:cs typeface="Arial" panose="020B0604020202020204" pitchFamily="34" charset="0"/>
              </a:rPr>
              <a:t>Luo</a:t>
            </a:r>
            <a:r>
              <a:rPr lang="tr-TR" sz="1800" b="1" dirty="0">
                <a:latin typeface="Cambria" panose="02040503050406030204" pitchFamily="18" charset="0"/>
                <a:ea typeface="Cambria" panose="02040503050406030204" pitchFamily="18" charset="0"/>
                <a:cs typeface="Arial" panose="020B0604020202020204" pitchFamily="34" charset="0"/>
              </a:rPr>
              <a:t> G.-Y., </a:t>
            </a:r>
            <a:r>
              <a:rPr lang="tr-TR" sz="1800" b="1" dirty="0" err="1">
                <a:latin typeface="Cambria" panose="02040503050406030204" pitchFamily="18" charset="0"/>
                <a:ea typeface="Cambria" panose="02040503050406030204" pitchFamily="18" charset="0"/>
                <a:cs typeface="Arial" panose="020B0604020202020204" pitchFamily="34" charset="0"/>
              </a:rPr>
              <a:t>and</a:t>
            </a:r>
            <a:r>
              <a:rPr lang="tr-TR" sz="1800" b="1" dirty="0">
                <a:latin typeface="Cambria" panose="02040503050406030204" pitchFamily="18" charset="0"/>
                <a:ea typeface="Cambria" panose="02040503050406030204" pitchFamily="18" charset="0"/>
                <a:cs typeface="Arial" panose="020B0604020202020204" pitchFamily="34" charset="0"/>
              </a:rPr>
              <a:t> </a:t>
            </a:r>
            <a:r>
              <a:rPr lang="tr-TR" sz="1800" b="1" dirty="0" err="1">
                <a:latin typeface="Cambria" panose="02040503050406030204" pitchFamily="18" charset="0"/>
                <a:ea typeface="Cambria" panose="02040503050406030204" pitchFamily="18" charset="0"/>
                <a:cs typeface="Arial" panose="020B0604020202020204" pitchFamily="34" charset="0"/>
              </a:rPr>
              <a:t>Kao</a:t>
            </a:r>
            <a:r>
              <a:rPr lang="tr-TR" sz="1800" b="1" dirty="0">
                <a:latin typeface="Cambria" panose="02040503050406030204" pitchFamily="18" charset="0"/>
                <a:ea typeface="Cambria" panose="02040503050406030204" pitchFamily="18" charset="0"/>
                <a:cs typeface="Arial" panose="020B0604020202020204" pitchFamily="34" charset="0"/>
              </a:rPr>
              <a:t> T.-Y., “</a:t>
            </a:r>
            <a:r>
              <a:rPr lang="tr-TR" sz="1800" b="1" dirty="0" err="1">
                <a:latin typeface="Cambria" panose="02040503050406030204" pitchFamily="18" charset="0"/>
                <a:ea typeface="Cambria" panose="02040503050406030204" pitchFamily="18" charset="0"/>
                <a:cs typeface="Arial" panose="020B0604020202020204" pitchFamily="34" charset="0"/>
              </a:rPr>
              <a:t>Vision</a:t>
            </a:r>
            <a:r>
              <a:rPr lang="tr-TR" sz="1800" b="1" dirty="0">
                <a:latin typeface="Cambria" panose="02040503050406030204" pitchFamily="18" charset="0"/>
                <a:ea typeface="Cambria" panose="02040503050406030204" pitchFamily="18" charset="0"/>
                <a:cs typeface="Arial" panose="020B0604020202020204" pitchFamily="34" charset="0"/>
              </a:rPr>
              <a:t> </a:t>
            </a:r>
            <a:r>
              <a:rPr lang="tr-TR" sz="1800" b="1" dirty="0" err="1">
                <a:latin typeface="Cambria" panose="02040503050406030204" pitchFamily="18" charset="0"/>
                <a:ea typeface="Cambria" panose="02040503050406030204" pitchFamily="18" charset="0"/>
                <a:cs typeface="Arial" panose="020B0604020202020204" pitchFamily="34" charset="0"/>
              </a:rPr>
              <a:t>based</a:t>
            </a:r>
            <a:r>
              <a:rPr lang="tr-TR" sz="1800" b="1" dirty="0">
                <a:latin typeface="Cambria" panose="02040503050406030204" pitchFamily="18" charset="0"/>
                <a:ea typeface="Cambria" panose="02040503050406030204" pitchFamily="18" charset="0"/>
                <a:cs typeface="Arial" panose="020B0604020202020204" pitchFamily="34" charset="0"/>
              </a:rPr>
              <a:t> </a:t>
            </a:r>
            <a:r>
              <a:rPr lang="tr-TR" sz="1800" b="1" dirty="0" err="1">
                <a:latin typeface="Cambria" panose="02040503050406030204" pitchFamily="18" charset="0"/>
                <a:ea typeface="Cambria" panose="02040503050406030204" pitchFamily="18" charset="0"/>
                <a:cs typeface="Arial" panose="020B0604020202020204" pitchFamily="34" charset="0"/>
              </a:rPr>
              <a:t>bject</a:t>
            </a:r>
            <a:r>
              <a:rPr lang="tr-TR" sz="1800" b="1" dirty="0">
                <a:latin typeface="Cambria" panose="02040503050406030204" pitchFamily="18" charset="0"/>
                <a:ea typeface="Cambria" panose="02040503050406030204" pitchFamily="18" charset="0"/>
                <a:cs typeface="Arial" panose="020B0604020202020204" pitchFamily="34" charset="0"/>
              </a:rPr>
              <a:t>          </a:t>
            </a:r>
            <a:r>
              <a:rPr lang="tr-TR" sz="1800" b="1" dirty="0" err="1">
                <a:latin typeface="Cambria" panose="02040503050406030204" pitchFamily="18" charset="0"/>
                <a:ea typeface="Cambria" panose="02040503050406030204" pitchFamily="18" charset="0"/>
                <a:cs typeface="Arial" panose="020B0604020202020204" pitchFamily="34" charset="0"/>
              </a:rPr>
              <a:t>grasping</a:t>
            </a:r>
            <a:r>
              <a:rPr lang="tr-TR" sz="1800" b="1" dirty="0">
                <a:latin typeface="Cambria" panose="02040503050406030204" pitchFamily="18" charset="0"/>
                <a:ea typeface="Cambria" panose="02040503050406030204" pitchFamily="18" charset="0"/>
                <a:cs typeface="Arial" panose="020B0604020202020204" pitchFamily="34" charset="0"/>
              </a:rPr>
              <a:t> of </a:t>
            </a:r>
            <a:r>
              <a:rPr lang="tr-TR" sz="1800" b="1" dirty="0" err="1">
                <a:latin typeface="Cambria" panose="02040503050406030204" pitchFamily="18" charset="0"/>
                <a:ea typeface="Cambria" panose="02040503050406030204" pitchFamily="18" charset="0"/>
                <a:cs typeface="Arial" panose="020B0604020202020204" pitchFamily="34" charset="0"/>
              </a:rPr>
              <a:t>industrial</a:t>
            </a:r>
            <a:r>
              <a:rPr lang="tr-TR" sz="1800" b="1" dirty="0">
                <a:latin typeface="Cambria" panose="02040503050406030204" pitchFamily="18" charset="0"/>
                <a:ea typeface="Cambria" panose="02040503050406030204" pitchFamily="18" charset="0"/>
                <a:cs typeface="Arial" panose="020B0604020202020204" pitchFamily="34" charset="0"/>
              </a:rPr>
              <a:t> </a:t>
            </a:r>
            <a:r>
              <a:rPr lang="tr-TR" sz="1800" b="1" dirty="0" err="1">
                <a:latin typeface="Cambria" panose="02040503050406030204" pitchFamily="18" charset="0"/>
                <a:ea typeface="Cambria" panose="02040503050406030204" pitchFamily="18" charset="0"/>
                <a:cs typeface="Arial" panose="020B0604020202020204" pitchFamily="34" charset="0"/>
              </a:rPr>
              <a:t>manipulator</a:t>
            </a:r>
            <a:r>
              <a:rPr lang="tr-TR" sz="1800" b="1" dirty="0">
                <a:latin typeface="Cambria" panose="02040503050406030204" pitchFamily="18" charset="0"/>
                <a:ea typeface="Cambria" panose="02040503050406030204" pitchFamily="18" charset="0"/>
                <a:cs typeface="Arial" panose="020B0604020202020204" pitchFamily="34" charset="0"/>
              </a:rPr>
              <a:t>”, International Conference on   Advanced  </a:t>
            </a:r>
            <a:r>
              <a:rPr lang="tr-TR" sz="1800" b="1" dirty="0" err="1">
                <a:latin typeface="Cambria" panose="02040503050406030204" pitchFamily="18" charset="0"/>
                <a:ea typeface="Cambria" panose="02040503050406030204" pitchFamily="18" charset="0"/>
                <a:cs typeface="Arial" panose="020B0604020202020204" pitchFamily="34" charset="0"/>
              </a:rPr>
              <a:t>Robotics</a:t>
            </a:r>
            <a:r>
              <a:rPr lang="tr-TR" sz="1800" b="1" dirty="0">
                <a:latin typeface="Cambria" panose="02040503050406030204" pitchFamily="18" charset="0"/>
                <a:ea typeface="Cambria" panose="02040503050406030204" pitchFamily="18" charset="0"/>
                <a:cs typeface="Arial" panose="020B0604020202020204" pitchFamily="34" charset="0"/>
              </a:rPr>
              <a:t> </a:t>
            </a:r>
            <a:r>
              <a:rPr lang="tr-TR" sz="1800" b="1" dirty="0" err="1">
                <a:latin typeface="Cambria" panose="02040503050406030204" pitchFamily="18" charset="0"/>
                <a:ea typeface="Cambria" panose="02040503050406030204" pitchFamily="18" charset="0"/>
                <a:cs typeface="Arial" panose="020B0604020202020204" pitchFamily="34" charset="0"/>
              </a:rPr>
              <a:t>and</a:t>
            </a:r>
            <a:r>
              <a:rPr lang="tr-TR" sz="1800" b="1" dirty="0">
                <a:latin typeface="Cambria" panose="02040503050406030204" pitchFamily="18" charset="0"/>
                <a:ea typeface="Cambria" panose="02040503050406030204" pitchFamily="18" charset="0"/>
                <a:cs typeface="Arial" panose="020B0604020202020204" pitchFamily="34" charset="0"/>
              </a:rPr>
              <a:t> </a:t>
            </a:r>
            <a:r>
              <a:rPr lang="tr-TR" sz="1800" b="1" dirty="0" err="1">
                <a:latin typeface="Cambria" panose="02040503050406030204" pitchFamily="18" charset="0"/>
                <a:ea typeface="Cambria" panose="02040503050406030204" pitchFamily="18" charset="0"/>
                <a:cs typeface="Arial" panose="020B0604020202020204" pitchFamily="34" charset="0"/>
              </a:rPr>
              <a:t>Intelligent</a:t>
            </a:r>
            <a:r>
              <a:rPr lang="tr-TR" sz="1800" b="1" dirty="0">
                <a:latin typeface="Cambria" panose="02040503050406030204" pitchFamily="18" charset="0"/>
                <a:ea typeface="Cambria" panose="02040503050406030204" pitchFamily="18" charset="0"/>
                <a:cs typeface="Arial" panose="020B0604020202020204" pitchFamily="34" charset="0"/>
              </a:rPr>
              <a:t> </a:t>
            </a:r>
            <a:r>
              <a:rPr lang="tr-TR" sz="1800" b="1" dirty="0" err="1">
                <a:latin typeface="Cambria" panose="02040503050406030204" pitchFamily="18" charset="0"/>
                <a:ea typeface="Cambria" panose="02040503050406030204" pitchFamily="18" charset="0"/>
                <a:cs typeface="Arial" panose="020B0604020202020204" pitchFamily="34" charset="0"/>
              </a:rPr>
              <a:t>Systems</a:t>
            </a:r>
            <a:r>
              <a:rPr lang="tr-TR" sz="1800" b="1" dirty="0">
                <a:latin typeface="Cambria" panose="02040503050406030204" pitchFamily="18" charset="0"/>
                <a:ea typeface="Cambria" panose="02040503050406030204" pitchFamily="18" charset="0"/>
                <a:cs typeface="Arial" panose="020B0604020202020204" pitchFamily="34" charset="0"/>
              </a:rPr>
              <a:t>, Taipei, 978-1-5090-5102-1/16 IEEE (2016).</a:t>
            </a:r>
          </a:p>
          <a:p>
            <a:pPr algn="just">
              <a:lnSpc>
                <a:spcPct val="150000"/>
              </a:lnSpc>
              <a:buFont typeface="Wingdings" panose="05000000000000000000" pitchFamily="2" charset="2"/>
              <a:buChar char="Ø"/>
            </a:pPr>
            <a:endParaRPr lang="tr-TR" sz="1800" b="1" dirty="0">
              <a:latin typeface="Cambria" panose="02040503050406030204" pitchFamily="18" charset="0"/>
              <a:ea typeface="Cambria" panose="02040503050406030204" pitchFamily="18" charset="0"/>
              <a:cs typeface="Arial" panose="020B0604020202020204" pitchFamily="34" charset="0"/>
            </a:endParaRPr>
          </a:p>
          <a:p>
            <a:pPr algn="just">
              <a:lnSpc>
                <a:spcPct val="150000"/>
              </a:lnSpc>
              <a:buFont typeface="Wingdings" panose="05000000000000000000" pitchFamily="2" charset="2"/>
              <a:buChar char="Ø"/>
            </a:pPr>
            <a:r>
              <a:rPr lang="tr-TR" sz="1800" b="1" dirty="0">
                <a:latin typeface="Cambria" panose="02040503050406030204" pitchFamily="18" charset="0"/>
                <a:ea typeface="Cambria" panose="02040503050406030204" pitchFamily="18" charset="0"/>
                <a:cs typeface="Arial" panose="020B0604020202020204" pitchFamily="34" charset="0"/>
              </a:rPr>
              <a:t> </a:t>
            </a:r>
            <a:r>
              <a:rPr lang="tr-TR" sz="1800" b="1" dirty="0" err="1">
                <a:latin typeface="Cambria" panose="02040503050406030204" pitchFamily="18" charset="0"/>
                <a:ea typeface="Cambria" panose="02040503050406030204" pitchFamily="18" charset="0"/>
                <a:cs typeface="Arial" panose="020B0604020202020204" pitchFamily="34" charset="0"/>
              </a:rPr>
              <a:t>Taryudi</a:t>
            </a:r>
            <a:r>
              <a:rPr lang="tr-TR" sz="1800" b="1" dirty="0">
                <a:latin typeface="Cambria" panose="02040503050406030204" pitchFamily="18" charset="0"/>
                <a:ea typeface="Cambria" panose="02040503050406030204" pitchFamily="18" charset="0"/>
                <a:cs typeface="Arial" panose="020B0604020202020204" pitchFamily="34" charset="0"/>
              </a:rPr>
              <a:t> </a:t>
            </a:r>
            <a:r>
              <a:rPr lang="tr-TR" sz="1800" b="1" dirty="0" err="1">
                <a:latin typeface="Cambria" panose="02040503050406030204" pitchFamily="18" charset="0"/>
                <a:ea typeface="Cambria" panose="02040503050406030204" pitchFamily="18" charset="0"/>
                <a:cs typeface="Arial" panose="020B0604020202020204" pitchFamily="34" charset="0"/>
              </a:rPr>
              <a:t>and</a:t>
            </a:r>
            <a:r>
              <a:rPr lang="tr-TR" sz="1800" b="1" dirty="0">
                <a:latin typeface="Cambria" panose="02040503050406030204" pitchFamily="18" charset="0"/>
                <a:ea typeface="Cambria" panose="02040503050406030204" pitchFamily="18" charset="0"/>
                <a:cs typeface="Arial" panose="020B0604020202020204" pitchFamily="34" charset="0"/>
              </a:rPr>
              <a:t> Wang M.-S., “3D </a:t>
            </a:r>
            <a:r>
              <a:rPr lang="tr-TR" sz="1800" b="1" dirty="0" err="1">
                <a:latin typeface="Cambria" panose="02040503050406030204" pitchFamily="18" charset="0"/>
                <a:ea typeface="Cambria" panose="02040503050406030204" pitchFamily="18" charset="0"/>
                <a:cs typeface="Arial" panose="020B0604020202020204" pitchFamily="34" charset="0"/>
              </a:rPr>
              <a:t>object</a:t>
            </a:r>
            <a:r>
              <a:rPr lang="tr-TR" sz="1800" b="1" dirty="0">
                <a:latin typeface="Cambria" panose="02040503050406030204" pitchFamily="18" charset="0"/>
                <a:ea typeface="Cambria" panose="02040503050406030204" pitchFamily="18" charset="0"/>
                <a:cs typeface="Arial" panose="020B0604020202020204" pitchFamily="34" charset="0"/>
              </a:rPr>
              <a:t> </a:t>
            </a:r>
            <a:r>
              <a:rPr lang="tr-TR" sz="1800" b="1" dirty="0" err="1">
                <a:latin typeface="Cambria" panose="02040503050406030204" pitchFamily="18" charset="0"/>
                <a:ea typeface="Cambria" panose="02040503050406030204" pitchFamily="18" charset="0"/>
                <a:cs typeface="Arial" panose="020B0604020202020204" pitchFamily="34" charset="0"/>
              </a:rPr>
              <a:t>pose</a:t>
            </a:r>
            <a:r>
              <a:rPr lang="tr-TR" sz="1800" b="1" dirty="0">
                <a:latin typeface="Cambria" panose="02040503050406030204" pitchFamily="18" charset="0"/>
                <a:ea typeface="Cambria" panose="02040503050406030204" pitchFamily="18" charset="0"/>
                <a:cs typeface="Arial" panose="020B0604020202020204" pitchFamily="34" charset="0"/>
              </a:rPr>
              <a:t> </a:t>
            </a:r>
            <a:r>
              <a:rPr lang="tr-TR" sz="1800" b="1" dirty="0" err="1">
                <a:latin typeface="Cambria" panose="02040503050406030204" pitchFamily="18" charset="0"/>
                <a:ea typeface="Cambria" panose="02040503050406030204" pitchFamily="18" charset="0"/>
                <a:cs typeface="Arial" panose="020B0604020202020204" pitchFamily="34" charset="0"/>
              </a:rPr>
              <a:t>estimation</a:t>
            </a:r>
            <a:r>
              <a:rPr lang="tr-TR" sz="1800" b="1" dirty="0">
                <a:latin typeface="Cambria" panose="02040503050406030204" pitchFamily="18" charset="0"/>
                <a:ea typeface="Cambria" panose="02040503050406030204" pitchFamily="18" charset="0"/>
                <a:cs typeface="Arial" panose="020B0604020202020204" pitchFamily="34" charset="0"/>
              </a:rPr>
              <a:t> </a:t>
            </a:r>
            <a:r>
              <a:rPr lang="tr-TR" sz="1800" b="1" dirty="0" err="1">
                <a:latin typeface="Cambria" panose="02040503050406030204" pitchFamily="18" charset="0"/>
                <a:ea typeface="Cambria" panose="02040503050406030204" pitchFamily="18" charset="0"/>
                <a:cs typeface="Arial" panose="020B0604020202020204" pitchFamily="34" charset="0"/>
              </a:rPr>
              <a:t>using</a:t>
            </a:r>
            <a:r>
              <a:rPr lang="tr-TR" sz="1800" b="1" dirty="0">
                <a:latin typeface="Cambria" panose="02040503050406030204" pitchFamily="18" charset="0"/>
                <a:ea typeface="Cambria" panose="02040503050406030204" pitchFamily="18" charset="0"/>
                <a:cs typeface="Arial" panose="020B0604020202020204" pitchFamily="34" charset="0"/>
              </a:rPr>
              <a:t> stereo </a:t>
            </a:r>
            <a:r>
              <a:rPr lang="tr-TR" sz="1800" b="1" dirty="0" err="1">
                <a:latin typeface="Cambria" panose="02040503050406030204" pitchFamily="18" charset="0"/>
                <a:ea typeface="Cambria" panose="02040503050406030204" pitchFamily="18" charset="0"/>
                <a:cs typeface="Arial" panose="020B0604020202020204" pitchFamily="34" charset="0"/>
              </a:rPr>
              <a:t>vision</a:t>
            </a:r>
            <a:r>
              <a:rPr lang="tr-TR" sz="1800" b="1" dirty="0">
                <a:latin typeface="Cambria" panose="02040503050406030204" pitchFamily="18" charset="0"/>
                <a:ea typeface="Cambria" panose="02040503050406030204" pitchFamily="18" charset="0"/>
                <a:cs typeface="Arial" panose="020B0604020202020204" pitchFamily="34" charset="0"/>
              </a:rPr>
              <a:t> </a:t>
            </a:r>
            <a:r>
              <a:rPr lang="tr-TR" sz="1800" b="1" dirty="0" err="1">
                <a:latin typeface="Cambria" panose="02040503050406030204" pitchFamily="18" charset="0"/>
                <a:ea typeface="Cambria" panose="02040503050406030204" pitchFamily="18" charset="0"/>
                <a:cs typeface="Arial" panose="020B0604020202020204" pitchFamily="34" charset="0"/>
              </a:rPr>
              <a:t>for</a:t>
            </a:r>
            <a:r>
              <a:rPr lang="tr-TR" sz="1800" b="1" dirty="0">
                <a:latin typeface="Cambria" panose="02040503050406030204" pitchFamily="18" charset="0"/>
                <a:ea typeface="Cambria" panose="02040503050406030204" pitchFamily="18" charset="0"/>
                <a:cs typeface="Arial" panose="020B0604020202020204" pitchFamily="34" charset="0"/>
              </a:rPr>
              <a:t> </a:t>
            </a:r>
            <a:r>
              <a:rPr lang="tr-TR" sz="1800" b="1" dirty="0" err="1">
                <a:latin typeface="Cambria" panose="02040503050406030204" pitchFamily="18" charset="0"/>
                <a:ea typeface="Cambria" panose="02040503050406030204" pitchFamily="18" charset="0"/>
                <a:cs typeface="Arial" panose="020B0604020202020204" pitchFamily="34" charset="0"/>
              </a:rPr>
              <a:t>object</a:t>
            </a:r>
            <a:r>
              <a:rPr lang="tr-TR" sz="1800" b="1" dirty="0">
                <a:latin typeface="Cambria" panose="02040503050406030204" pitchFamily="18" charset="0"/>
                <a:ea typeface="Cambria" panose="02040503050406030204" pitchFamily="18" charset="0"/>
                <a:cs typeface="Arial" panose="020B0604020202020204" pitchFamily="34" charset="0"/>
              </a:rPr>
              <a:t>  </a:t>
            </a:r>
            <a:r>
              <a:rPr lang="tr-TR" sz="1800" b="1" dirty="0" err="1">
                <a:latin typeface="Cambria" panose="02040503050406030204" pitchFamily="18" charset="0"/>
                <a:ea typeface="Cambria" panose="02040503050406030204" pitchFamily="18" charset="0"/>
                <a:cs typeface="Arial" panose="020B0604020202020204" pitchFamily="34" charset="0"/>
              </a:rPr>
              <a:t>manipulation</a:t>
            </a:r>
            <a:r>
              <a:rPr lang="tr-TR" sz="1800" b="1" dirty="0">
                <a:latin typeface="Cambria" panose="02040503050406030204" pitchFamily="18" charset="0"/>
                <a:ea typeface="Cambria" panose="02040503050406030204" pitchFamily="18" charset="0"/>
                <a:cs typeface="Arial" panose="020B0604020202020204" pitchFamily="34" charset="0"/>
              </a:rPr>
              <a:t> </a:t>
            </a:r>
            <a:r>
              <a:rPr lang="tr-TR" sz="1800" b="1" dirty="0" err="1">
                <a:latin typeface="Cambria" panose="02040503050406030204" pitchFamily="18" charset="0"/>
                <a:ea typeface="Cambria" panose="02040503050406030204" pitchFamily="18" charset="0"/>
                <a:cs typeface="Arial" panose="020B0604020202020204" pitchFamily="34" charset="0"/>
              </a:rPr>
              <a:t>system</a:t>
            </a:r>
            <a:r>
              <a:rPr lang="tr-TR" sz="1800" b="1" dirty="0">
                <a:latin typeface="Cambria" panose="02040503050406030204" pitchFamily="18" charset="0"/>
                <a:ea typeface="Cambria" panose="02040503050406030204" pitchFamily="18" charset="0"/>
                <a:cs typeface="Arial" panose="020B0604020202020204" pitchFamily="34" charset="0"/>
              </a:rPr>
              <a:t>”, International Conference on </a:t>
            </a:r>
            <a:r>
              <a:rPr lang="tr-TR" sz="1800" b="1" dirty="0" err="1">
                <a:latin typeface="Cambria" panose="02040503050406030204" pitchFamily="18" charset="0"/>
                <a:ea typeface="Cambria" panose="02040503050406030204" pitchFamily="18" charset="0"/>
                <a:cs typeface="Arial" panose="020B0604020202020204" pitchFamily="34" charset="0"/>
              </a:rPr>
              <a:t>Applied</a:t>
            </a:r>
            <a:r>
              <a:rPr lang="tr-TR" sz="1800" b="1" dirty="0">
                <a:latin typeface="Cambria" panose="02040503050406030204" pitchFamily="18" charset="0"/>
                <a:ea typeface="Cambria" panose="02040503050406030204" pitchFamily="18" charset="0"/>
                <a:cs typeface="Arial" panose="020B0604020202020204" pitchFamily="34" charset="0"/>
              </a:rPr>
              <a:t> </a:t>
            </a:r>
            <a:r>
              <a:rPr lang="tr-TR" sz="1800" b="1" dirty="0" err="1">
                <a:latin typeface="Cambria" panose="02040503050406030204" pitchFamily="18" charset="0"/>
                <a:ea typeface="Cambria" panose="02040503050406030204" pitchFamily="18" charset="0"/>
                <a:cs typeface="Arial" panose="020B0604020202020204" pitchFamily="34" charset="0"/>
              </a:rPr>
              <a:t>System</a:t>
            </a:r>
            <a:r>
              <a:rPr lang="tr-TR" sz="1800" b="1" dirty="0">
                <a:latin typeface="Cambria" panose="02040503050406030204" pitchFamily="18" charset="0"/>
                <a:ea typeface="Cambria" panose="02040503050406030204" pitchFamily="18" charset="0"/>
                <a:cs typeface="Arial" panose="020B0604020202020204" pitchFamily="34" charset="0"/>
              </a:rPr>
              <a:t> </a:t>
            </a:r>
            <a:r>
              <a:rPr lang="tr-TR" sz="1800" b="1" dirty="0" err="1">
                <a:latin typeface="Cambria" panose="02040503050406030204" pitchFamily="18" charset="0"/>
                <a:ea typeface="Cambria" panose="02040503050406030204" pitchFamily="18" charset="0"/>
                <a:cs typeface="Arial" panose="020B0604020202020204" pitchFamily="34" charset="0"/>
              </a:rPr>
              <a:t>Innovation</a:t>
            </a:r>
            <a:r>
              <a:rPr lang="tr-TR" sz="1800" b="1" dirty="0">
                <a:latin typeface="Cambria" panose="02040503050406030204" pitchFamily="18" charset="0"/>
                <a:ea typeface="Cambria" panose="02040503050406030204" pitchFamily="18" charset="0"/>
                <a:cs typeface="Arial" panose="020B0604020202020204" pitchFamily="34" charset="0"/>
              </a:rPr>
              <a:t>, 1532-1535 (2017).</a:t>
            </a:r>
          </a:p>
          <a:p>
            <a:pPr algn="just">
              <a:lnSpc>
                <a:spcPct val="150000"/>
              </a:lnSpc>
              <a:buFont typeface="Wingdings" panose="05000000000000000000" pitchFamily="2" charset="2"/>
              <a:buChar char="Ø"/>
            </a:pPr>
            <a:endParaRPr lang="tr-TR" sz="1800" b="1"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857958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499891"/>
            <a:ext cx="8229600" cy="1858218"/>
          </a:xfrm>
        </p:spPr>
        <p:txBody>
          <a:bodyPr>
            <a:normAutofit fontScale="90000"/>
          </a:bodyPr>
          <a:lstStyle/>
          <a:p>
            <a:r>
              <a:rPr lang="tr-TR" sz="3600" b="1" dirty="0">
                <a:solidFill>
                  <a:schemeClr val="tx1"/>
                </a:solidFill>
                <a:latin typeface="Cambria" panose="02040503050406030204" pitchFamily="18" charset="0"/>
                <a:ea typeface="Cambria" panose="02040503050406030204" pitchFamily="18" charset="0"/>
                <a:cs typeface="Arial" panose="020B0604020202020204" pitchFamily="34" charset="0"/>
              </a:rPr>
              <a:t>DİNLEDİĞİNİZ İÇİN TEŞEKKÜRLER…</a:t>
            </a:r>
            <a:br>
              <a:rPr lang="tr-TR" dirty="0">
                <a:latin typeface="Arial" panose="020B0604020202020204" pitchFamily="34" charset="0"/>
                <a:cs typeface="Arial" panose="020B0604020202020204" pitchFamily="34" charset="0"/>
              </a:rPr>
            </a:b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16</a:t>
            </a:fld>
            <a:endParaRPr lang="tr-TR"/>
          </a:p>
        </p:txBody>
      </p:sp>
    </p:spTree>
    <p:extLst>
      <p:ext uri="{BB962C8B-B14F-4D97-AF65-F5344CB8AC3E}">
        <p14:creationId xmlns:p14="http://schemas.microsoft.com/office/powerpoint/2010/main" val="904585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303319"/>
            <a:ext cx="7772400" cy="677594"/>
          </a:xfrm>
        </p:spPr>
        <p:txBody>
          <a:bodyPr>
            <a:normAutofit/>
          </a:bodyPr>
          <a:lstStyle/>
          <a:p>
            <a:r>
              <a:rPr lang="tr-TR" sz="2800" b="1" dirty="0">
                <a:solidFill>
                  <a:schemeClr val="tx1"/>
                </a:solidFill>
                <a:latin typeface="Cambria" panose="02040503050406030204" pitchFamily="18" charset="0"/>
                <a:ea typeface="Cambria" panose="02040503050406030204" pitchFamily="18" charset="0"/>
                <a:cs typeface="Arial" panose="020B0604020202020204" pitchFamily="34" charset="0"/>
              </a:rPr>
              <a:t>İÇİNDEKİLER</a:t>
            </a:r>
          </a:p>
        </p:txBody>
      </p:sp>
      <p:sp>
        <p:nvSpPr>
          <p:cNvPr id="4" name="3 Slayt Numarası Yer Tutucusu"/>
          <p:cNvSpPr>
            <a:spLocks noGrp="1"/>
          </p:cNvSpPr>
          <p:nvPr>
            <p:ph type="sldNum" sz="quarter" idx="12"/>
          </p:nvPr>
        </p:nvSpPr>
        <p:spPr/>
        <p:txBody>
          <a:bodyPr/>
          <a:lstStyle/>
          <a:p>
            <a:fld id="{B1DEFA8C-F947-479F-BE07-76B6B3F80BF1}" type="slidenum">
              <a:rPr lang="tr-TR" smtClean="0">
                <a:latin typeface="Arial" panose="020B0604020202020204" pitchFamily="34" charset="0"/>
                <a:cs typeface="Arial" panose="020B0604020202020204" pitchFamily="34" charset="0"/>
              </a:rPr>
              <a:pPr/>
              <a:t>2</a:t>
            </a:fld>
            <a:endParaRPr lang="tr-TR">
              <a:latin typeface="Arial" panose="020B0604020202020204" pitchFamily="34" charset="0"/>
              <a:cs typeface="Arial" panose="020B0604020202020204" pitchFamily="34" charset="0"/>
            </a:endParaRPr>
          </a:p>
        </p:txBody>
      </p:sp>
      <p:sp>
        <p:nvSpPr>
          <p:cNvPr id="3" name="2 İçerik Yer Tutucusu"/>
          <p:cNvSpPr>
            <a:spLocks noGrp="1"/>
          </p:cNvSpPr>
          <p:nvPr>
            <p:ph sz="quarter" idx="1"/>
          </p:nvPr>
        </p:nvSpPr>
        <p:spPr>
          <a:xfrm>
            <a:off x="285720" y="1285860"/>
            <a:ext cx="8686800" cy="5089548"/>
          </a:xfrm>
        </p:spPr>
        <p:txBody>
          <a:bodyPr numCol="2">
            <a:normAutofit/>
          </a:bodyPr>
          <a:lstStyle/>
          <a:p>
            <a:pPr marL="0" indent="0">
              <a:lnSpc>
                <a:spcPct val="150000"/>
              </a:lnSpc>
              <a:buNone/>
            </a:pPr>
            <a:r>
              <a:rPr lang="tr-TR" sz="1600" dirty="0">
                <a:latin typeface="Cambria" panose="02040503050406030204" pitchFamily="18" charset="0"/>
                <a:ea typeface="Cambria" panose="02040503050406030204" pitchFamily="18" charset="0"/>
                <a:cs typeface="Arial" panose="020B0604020202020204" pitchFamily="34" charset="0"/>
              </a:rPr>
              <a:t>1.Giriş</a:t>
            </a:r>
          </a:p>
          <a:p>
            <a:pPr marL="0" indent="0">
              <a:lnSpc>
                <a:spcPct val="150000"/>
              </a:lnSpc>
              <a:buNone/>
            </a:pPr>
            <a:r>
              <a:rPr lang="tr-TR" sz="1600" dirty="0">
                <a:latin typeface="Cambria" panose="02040503050406030204" pitchFamily="18" charset="0"/>
                <a:ea typeface="Cambria" panose="02040503050406030204" pitchFamily="18" charset="0"/>
                <a:cs typeface="Arial" panose="020B0604020202020204" pitchFamily="34" charset="0"/>
              </a:rPr>
              <a:t>2.Amaç</a:t>
            </a:r>
          </a:p>
          <a:p>
            <a:pPr marL="0" indent="0">
              <a:lnSpc>
                <a:spcPct val="150000"/>
              </a:lnSpc>
              <a:buNone/>
            </a:pPr>
            <a:r>
              <a:rPr lang="tr-TR" sz="1600" dirty="0">
                <a:latin typeface="Cambria" panose="02040503050406030204" pitchFamily="18" charset="0"/>
                <a:ea typeface="Cambria" panose="02040503050406030204" pitchFamily="18" charset="0"/>
                <a:cs typeface="Arial" panose="020B0604020202020204" pitchFamily="34" charset="0"/>
              </a:rPr>
              <a:t>3.Yöntem </a:t>
            </a:r>
          </a:p>
          <a:p>
            <a:pPr marL="0" indent="0">
              <a:lnSpc>
                <a:spcPct val="150000"/>
              </a:lnSpc>
              <a:buNone/>
            </a:pPr>
            <a:r>
              <a:rPr lang="tr-TR" sz="1600" dirty="0">
                <a:latin typeface="Cambria" panose="02040503050406030204" pitchFamily="18" charset="0"/>
                <a:ea typeface="Cambria" panose="02040503050406030204" pitchFamily="18" charset="0"/>
                <a:cs typeface="Arial" panose="020B0604020202020204" pitchFamily="34" charset="0"/>
              </a:rPr>
              <a:t>4.Kullanılan Malzemeler</a:t>
            </a:r>
          </a:p>
          <a:p>
            <a:pPr marL="0" indent="0">
              <a:lnSpc>
                <a:spcPct val="150000"/>
              </a:lnSpc>
              <a:buNone/>
            </a:pPr>
            <a:r>
              <a:rPr lang="tr-TR" sz="1600" dirty="0">
                <a:latin typeface="Cambria" panose="02040503050406030204" pitchFamily="18" charset="0"/>
                <a:ea typeface="Cambria" panose="02040503050406030204" pitchFamily="18" charset="0"/>
                <a:cs typeface="Arial" panose="020B0604020202020204" pitchFamily="34" charset="0"/>
              </a:rPr>
              <a:t>    4.1.BLDC Motor</a:t>
            </a:r>
          </a:p>
          <a:p>
            <a:pPr marL="0" indent="0">
              <a:lnSpc>
                <a:spcPct val="150000"/>
              </a:lnSpc>
              <a:buNone/>
            </a:pPr>
            <a:r>
              <a:rPr lang="tr-TR" sz="1600" dirty="0">
                <a:latin typeface="Cambria" panose="02040503050406030204" pitchFamily="18" charset="0"/>
                <a:ea typeface="Cambria" panose="02040503050406030204" pitchFamily="18" charset="0"/>
                <a:cs typeface="Arial" panose="020B0604020202020204" pitchFamily="34" charset="0"/>
              </a:rPr>
              <a:t>    4.2.Electronic </a:t>
            </a:r>
            <a:r>
              <a:rPr lang="tr-TR" sz="1600" dirty="0" err="1">
                <a:latin typeface="Cambria" panose="02040503050406030204" pitchFamily="18" charset="0"/>
                <a:ea typeface="Cambria" panose="02040503050406030204" pitchFamily="18" charset="0"/>
                <a:cs typeface="Arial" panose="020B0604020202020204" pitchFamily="34" charset="0"/>
              </a:rPr>
              <a:t>Speed</a:t>
            </a:r>
            <a:r>
              <a:rPr lang="tr-TR" sz="1600" dirty="0">
                <a:latin typeface="Cambria" panose="02040503050406030204" pitchFamily="18" charset="0"/>
                <a:ea typeface="Cambria" panose="02040503050406030204" pitchFamily="18" charset="0"/>
                <a:cs typeface="Arial" panose="020B0604020202020204" pitchFamily="34" charset="0"/>
              </a:rPr>
              <a:t> Controller (ESC) </a:t>
            </a:r>
          </a:p>
          <a:p>
            <a:pPr marL="0" indent="0">
              <a:lnSpc>
                <a:spcPct val="150000"/>
              </a:lnSpc>
              <a:buNone/>
            </a:pPr>
            <a:r>
              <a:rPr lang="tr-TR" sz="1600" dirty="0">
                <a:latin typeface="Cambria" panose="02040503050406030204" pitchFamily="18" charset="0"/>
                <a:ea typeface="Cambria" panose="02040503050406030204" pitchFamily="18" charset="0"/>
                <a:cs typeface="Arial" panose="020B0604020202020204" pitchFamily="34" charset="0"/>
              </a:rPr>
              <a:t>    4.3.PIC18F4550</a:t>
            </a:r>
          </a:p>
          <a:p>
            <a:pPr marL="0" indent="0">
              <a:lnSpc>
                <a:spcPct val="150000"/>
              </a:lnSpc>
              <a:buNone/>
            </a:pPr>
            <a:r>
              <a:rPr lang="tr-TR" sz="1600" dirty="0">
                <a:latin typeface="Cambria" panose="02040503050406030204" pitchFamily="18" charset="0"/>
                <a:ea typeface="Cambria" panose="02040503050406030204" pitchFamily="18" charset="0"/>
                <a:cs typeface="Arial" panose="020B0604020202020204" pitchFamily="34" charset="0"/>
              </a:rPr>
              <a:t>    4.4.PIC16F84A</a:t>
            </a:r>
          </a:p>
          <a:p>
            <a:pPr marL="0" indent="0">
              <a:lnSpc>
                <a:spcPct val="150000"/>
              </a:lnSpc>
              <a:buNone/>
            </a:pPr>
            <a:r>
              <a:rPr lang="tr-TR" sz="1600" dirty="0">
                <a:latin typeface="Cambria" panose="02040503050406030204" pitchFamily="18" charset="0"/>
                <a:ea typeface="Cambria" panose="02040503050406030204" pitchFamily="18" charset="0"/>
                <a:cs typeface="Arial" panose="020B0604020202020204" pitchFamily="34" charset="0"/>
              </a:rPr>
              <a:t>    4.5.H21A1 </a:t>
            </a:r>
            <a:r>
              <a:rPr lang="tr-TR" sz="1600" dirty="0" err="1">
                <a:latin typeface="Cambria" panose="02040503050406030204" pitchFamily="18" charset="0"/>
                <a:ea typeface="Cambria" panose="02040503050406030204" pitchFamily="18" charset="0"/>
                <a:cs typeface="Arial" panose="020B0604020202020204" pitchFamily="34" charset="0"/>
              </a:rPr>
              <a:t>Optointerrupter</a:t>
            </a:r>
            <a:endParaRPr lang="tr-TR" sz="1600" dirty="0">
              <a:latin typeface="Cambria" panose="02040503050406030204" pitchFamily="18" charset="0"/>
              <a:ea typeface="Cambria" panose="02040503050406030204" pitchFamily="18" charset="0"/>
              <a:cs typeface="Arial" panose="020B0604020202020204" pitchFamily="34" charset="0"/>
            </a:endParaRPr>
          </a:p>
          <a:p>
            <a:pPr marL="0" indent="0">
              <a:lnSpc>
                <a:spcPct val="150000"/>
              </a:lnSpc>
              <a:buNone/>
            </a:pPr>
            <a:r>
              <a:rPr lang="tr-TR" sz="1600" dirty="0">
                <a:latin typeface="Cambria" panose="02040503050406030204" pitchFamily="18" charset="0"/>
                <a:ea typeface="Cambria" panose="02040503050406030204" pitchFamily="18" charset="0"/>
                <a:cs typeface="Arial" panose="020B0604020202020204" pitchFamily="34" charset="0"/>
              </a:rPr>
              <a:t>    4.6.LCD </a:t>
            </a:r>
            <a:r>
              <a:rPr lang="tr-TR" sz="1600" dirty="0" err="1">
                <a:latin typeface="Cambria" panose="02040503050406030204" pitchFamily="18" charset="0"/>
                <a:ea typeface="Cambria" panose="02040503050406030204" pitchFamily="18" charset="0"/>
                <a:cs typeface="Arial" panose="020B0604020202020204" pitchFamily="34" charset="0"/>
              </a:rPr>
              <a:t>Display</a:t>
            </a:r>
            <a:endParaRPr lang="tr-TR" sz="1600" dirty="0">
              <a:latin typeface="Cambria" panose="02040503050406030204" pitchFamily="18" charset="0"/>
              <a:ea typeface="Cambria" panose="02040503050406030204" pitchFamily="18" charset="0"/>
              <a:cs typeface="Arial" panose="020B0604020202020204" pitchFamily="34" charset="0"/>
            </a:endParaRPr>
          </a:p>
          <a:p>
            <a:pPr marL="0" indent="0">
              <a:lnSpc>
                <a:spcPct val="150000"/>
              </a:lnSpc>
              <a:buNone/>
            </a:pPr>
            <a:r>
              <a:rPr lang="tr-TR" sz="1600" dirty="0">
                <a:latin typeface="Cambria" panose="02040503050406030204" pitchFamily="18" charset="0"/>
                <a:ea typeface="Cambria" panose="02040503050406030204" pitchFamily="18" charset="0"/>
                <a:cs typeface="Arial" panose="020B0604020202020204" pitchFamily="34" charset="0"/>
              </a:rPr>
              <a:t>5.Blok Şeması</a:t>
            </a:r>
          </a:p>
          <a:p>
            <a:pPr marL="0" indent="0">
              <a:lnSpc>
                <a:spcPct val="150000"/>
              </a:lnSpc>
              <a:buNone/>
            </a:pPr>
            <a:r>
              <a:rPr lang="tr-TR" sz="1600" dirty="0">
                <a:latin typeface="Cambria" panose="02040503050406030204" pitchFamily="18" charset="0"/>
                <a:ea typeface="Cambria" panose="02040503050406030204" pitchFamily="18" charset="0"/>
                <a:cs typeface="Arial" panose="020B0604020202020204" pitchFamily="34" charset="0"/>
              </a:rPr>
              <a:t>6.Arayüz</a:t>
            </a:r>
          </a:p>
          <a:p>
            <a:pPr marL="0" indent="0">
              <a:lnSpc>
                <a:spcPct val="150000"/>
              </a:lnSpc>
              <a:buNone/>
            </a:pPr>
            <a:r>
              <a:rPr lang="tr-TR" sz="1600" dirty="0">
                <a:latin typeface="Cambria" panose="02040503050406030204" pitchFamily="18" charset="0"/>
                <a:ea typeface="Cambria" panose="02040503050406030204" pitchFamily="18" charset="0"/>
                <a:cs typeface="Arial" panose="020B0604020202020204" pitchFamily="34" charset="0"/>
              </a:rPr>
              <a:t>7.Sonuç</a:t>
            </a:r>
          </a:p>
          <a:p>
            <a:pPr marL="0" indent="0">
              <a:lnSpc>
                <a:spcPct val="150000"/>
              </a:lnSpc>
              <a:buNone/>
            </a:pPr>
            <a:r>
              <a:rPr lang="tr-TR" sz="1600" dirty="0">
                <a:latin typeface="Cambria" panose="02040503050406030204" pitchFamily="18" charset="0"/>
                <a:ea typeface="Cambria" panose="02040503050406030204" pitchFamily="18" charset="0"/>
                <a:cs typeface="Arial" panose="020B0604020202020204" pitchFamily="34" charset="0"/>
              </a:rPr>
              <a:t>8.Kaynakça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7772400" cy="723752"/>
          </a:xfrm>
        </p:spPr>
        <p:txBody>
          <a:bodyPr>
            <a:normAutofit/>
          </a:bodyPr>
          <a:lstStyle/>
          <a:p>
            <a:r>
              <a:rPr lang="tr-TR" sz="2800" b="1" dirty="0">
                <a:solidFill>
                  <a:schemeClr val="tx1"/>
                </a:solidFill>
                <a:latin typeface="Cambria" panose="02040503050406030204" pitchFamily="18" charset="0"/>
                <a:ea typeface="Cambria" panose="02040503050406030204" pitchFamily="18" charset="0"/>
                <a:cs typeface="Arial" panose="020B0604020202020204" pitchFamily="34" charset="0"/>
              </a:rPr>
              <a:t>1. GİRİŞ</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sp>
        <p:nvSpPr>
          <p:cNvPr id="3" name="2 İçerik Yer Tutucusu"/>
          <p:cNvSpPr>
            <a:spLocks noGrp="1"/>
          </p:cNvSpPr>
          <p:nvPr>
            <p:ph sz="quarter" idx="1"/>
          </p:nvPr>
        </p:nvSpPr>
        <p:spPr>
          <a:xfrm>
            <a:off x="251520" y="1268760"/>
            <a:ext cx="8686800" cy="4941540"/>
          </a:xfrm>
        </p:spPr>
        <p:txBody>
          <a:bodyPr>
            <a:normAutofit lnSpcReduction="10000"/>
          </a:bodyPr>
          <a:lstStyle/>
          <a:p>
            <a:pPr algn="just">
              <a:lnSpc>
                <a:spcPct val="150000"/>
              </a:lnSpc>
              <a:buFont typeface="Wingdings" panose="05000000000000000000" pitchFamily="2" charset="2"/>
              <a:buChar char="Ø"/>
            </a:pPr>
            <a:r>
              <a:rPr lang="tr-TR" sz="1800" dirty="0">
                <a:latin typeface="Cambria" panose="02040503050406030204" pitchFamily="18" charset="0"/>
                <a:ea typeface="Cambria" panose="02040503050406030204" pitchFamily="18" charset="0"/>
                <a:cs typeface="Arial" panose="020B0604020202020204" pitchFamily="34" charset="0"/>
              </a:rPr>
              <a:t>Bu tez çalışmasında eğitim amaçlı BLDC motor hızının PID kontrolü, PC programı aracılığıyla yapıldı. İstenilen (belirli aralıklarda) motor devir bilgisi, PC programından kontrol kartına gönderilir ve motor devri gönderilen devir bilgisine ulaşana kadar hızlanır ve o devirde sabit kalır. Motor çalışması esnasında daha düşük bir devir bilgisi gönderilirse motor yavaşlayarak gönderilen devire ulaşır ve yine sabit kalır. Böylece kapalı çevrim kontrol oluşur. </a:t>
            </a:r>
          </a:p>
          <a:p>
            <a:pPr algn="just">
              <a:lnSpc>
                <a:spcPct val="150000"/>
              </a:lnSpc>
              <a:buFont typeface="Wingdings" panose="05000000000000000000" pitchFamily="2" charset="2"/>
              <a:buChar char="Ø"/>
            </a:pPr>
            <a:r>
              <a:rPr lang="tr-TR" sz="1800" dirty="0">
                <a:latin typeface="Cambria" panose="02040503050406030204" pitchFamily="18" charset="0"/>
                <a:ea typeface="Cambria" panose="02040503050406030204" pitchFamily="18" charset="0"/>
                <a:cs typeface="Arial" panose="020B0604020202020204" pitchFamily="34" charset="0"/>
              </a:rPr>
              <a:t>BLDC motor çalışma prensibi, </a:t>
            </a:r>
            <a:r>
              <a:rPr lang="tr-TR" sz="1800" dirty="0" err="1">
                <a:latin typeface="Cambria" panose="02040503050406030204" pitchFamily="18" charset="0"/>
                <a:ea typeface="Cambria" panose="02040503050406030204" pitchFamily="18" charset="0"/>
                <a:cs typeface="Arial" panose="020B0604020202020204" pitchFamily="34" charset="0"/>
              </a:rPr>
              <a:t>mikrodenetleyici</a:t>
            </a:r>
            <a:r>
              <a:rPr lang="tr-TR" sz="1800" dirty="0">
                <a:latin typeface="Cambria" panose="02040503050406030204" pitchFamily="18" charset="0"/>
                <a:ea typeface="Cambria" panose="02040503050406030204" pitchFamily="18" charset="0"/>
                <a:cs typeface="Arial" panose="020B0604020202020204" pitchFamily="34" charset="0"/>
              </a:rPr>
              <a:t> çalışma prensibi ve kontrolü, PC programı yazma ve bağlı olan cihazlarla haberleşmesinin sağlanması, kapalı çevrim kontrol sisteminin yapısı, sürücü kartı olan güç kontrol devresi hakkında bilgi </a:t>
            </a:r>
            <a:r>
              <a:rPr lang="tr-TR" sz="1800" dirty="0" err="1">
                <a:latin typeface="Cambria" panose="02040503050406030204" pitchFamily="18" charset="0"/>
                <a:ea typeface="Cambria" panose="02040503050406030204" pitchFamily="18" charset="0"/>
                <a:cs typeface="Arial" panose="020B0604020202020204" pitchFamily="34" charset="0"/>
              </a:rPr>
              <a:t>edilinildi</a:t>
            </a:r>
            <a:r>
              <a:rPr lang="tr-TR" sz="1800" dirty="0">
                <a:latin typeface="Cambria" panose="02040503050406030204" pitchFamily="18" charset="0"/>
                <a:ea typeface="Cambria" panose="02040503050406030204" pitchFamily="18" charset="0"/>
                <a:cs typeface="Arial" panose="020B0604020202020204" pitchFamily="34" charset="0"/>
              </a:rPr>
              <a:t>.</a:t>
            </a:r>
          </a:p>
          <a:p>
            <a:pPr algn="just">
              <a:lnSpc>
                <a:spcPct val="150000"/>
              </a:lnSpc>
              <a:buFont typeface="Wingdings" panose="05000000000000000000" pitchFamily="2" charset="2"/>
              <a:buChar char="Ø"/>
            </a:pPr>
            <a:r>
              <a:rPr lang="tr-TR" sz="1800" dirty="0">
                <a:latin typeface="Cambria" panose="02040503050406030204" pitchFamily="18" charset="0"/>
                <a:ea typeface="Cambria" panose="02040503050406030204" pitchFamily="18" charset="0"/>
                <a:cs typeface="Arial" panose="020B0604020202020204" pitchFamily="34" charset="0"/>
              </a:rPr>
              <a:t>Böylece motorun hız kontrolü PC </a:t>
            </a:r>
            <a:r>
              <a:rPr lang="tr-TR" sz="1800" dirty="0" err="1">
                <a:latin typeface="Cambria" panose="02040503050406030204" pitchFamily="18" charset="0"/>
                <a:ea typeface="Cambria" panose="02040503050406030204" pitchFamily="18" charset="0"/>
                <a:cs typeface="Arial" panose="020B0604020202020204" pitchFamily="34" charset="0"/>
              </a:rPr>
              <a:t>arayüz</a:t>
            </a:r>
            <a:r>
              <a:rPr lang="tr-TR" sz="1800" dirty="0">
                <a:latin typeface="Cambria" panose="02040503050406030204" pitchFamily="18" charset="0"/>
                <a:ea typeface="Cambria" panose="02040503050406030204" pitchFamily="18" charset="0"/>
                <a:cs typeface="Arial" panose="020B0604020202020204" pitchFamily="34" charset="0"/>
              </a:rPr>
              <a:t> kontrollü yapılarak eğitim amaçlı, motorun çalışması ve kontrolü gösterilebilecek. </a:t>
            </a:r>
          </a:p>
          <a:p>
            <a:endParaRPr lang="tr-TR" dirty="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8277252" cy="645099"/>
          </a:xfrm>
        </p:spPr>
        <p:txBody>
          <a:bodyPr/>
          <a:lstStyle/>
          <a:p>
            <a:r>
              <a:rPr lang="tr-TR" sz="2800" b="1" dirty="0">
                <a:solidFill>
                  <a:schemeClr val="tx1"/>
                </a:solidFill>
                <a:latin typeface="Cambria" panose="02040503050406030204" pitchFamily="18" charset="0"/>
                <a:ea typeface="Cambria" panose="02040503050406030204" pitchFamily="18" charset="0"/>
                <a:cs typeface="Arial" panose="020B0604020202020204" pitchFamily="34" charset="0"/>
              </a:rPr>
              <a:t>2. AMAÇ</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
        <p:nvSpPr>
          <p:cNvPr id="3" name="2 İçerik Yer Tutucusu"/>
          <p:cNvSpPr>
            <a:spLocks noGrp="1"/>
          </p:cNvSpPr>
          <p:nvPr>
            <p:ph sz="quarter" idx="1"/>
          </p:nvPr>
        </p:nvSpPr>
        <p:spPr>
          <a:xfrm>
            <a:off x="285720" y="1357298"/>
            <a:ext cx="8686800" cy="4525963"/>
          </a:xfrm>
        </p:spPr>
        <p:txBody>
          <a:bodyPr>
            <a:normAutofit/>
          </a:bodyPr>
          <a:lstStyle/>
          <a:p>
            <a:pPr algn="just">
              <a:lnSpc>
                <a:spcPct val="150000"/>
              </a:lnSpc>
              <a:buFont typeface="Wingdings" panose="05000000000000000000" pitchFamily="2" charset="2"/>
              <a:buChar char="Ø"/>
            </a:pPr>
            <a:r>
              <a:rPr lang="tr-TR" sz="1800" dirty="0">
                <a:latin typeface="Cambria" panose="02040503050406030204" pitchFamily="18" charset="0"/>
                <a:ea typeface="Cambria" panose="02040503050406030204" pitchFamily="18" charset="0"/>
                <a:cs typeface="Arial" panose="020B0604020202020204" pitchFamily="34" charset="0"/>
              </a:rPr>
              <a:t>Fırçasız DC (BLDC) motorların parçalarının, çalışma mantığının, kullanıldığı yerlerin öğrenilmesi.</a:t>
            </a:r>
          </a:p>
          <a:p>
            <a:pPr algn="just">
              <a:lnSpc>
                <a:spcPct val="150000"/>
              </a:lnSpc>
              <a:buFont typeface="Wingdings" panose="05000000000000000000" pitchFamily="2" charset="2"/>
              <a:buChar char="Ø"/>
            </a:pPr>
            <a:r>
              <a:rPr lang="tr-TR" sz="1800" dirty="0">
                <a:latin typeface="Cambria" panose="02040503050406030204" pitchFamily="18" charset="0"/>
                <a:ea typeface="Cambria" panose="02040503050406030204" pitchFamily="18" charset="0"/>
                <a:cs typeface="Arial" panose="020B0604020202020204" pitchFamily="34" charset="0"/>
              </a:rPr>
              <a:t>Fırçasız DC motorun çalışma şeklinin gözlemlenmesi.</a:t>
            </a:r>
          </a:p>
          <a:p>
            <a:pPr algn="just">
              <a:lnSpc>
                <a:spcPct val="150000"/>
              </a:lnSpc>
              <a:buFont typeface="Wingdings" panose="05000000000000000000" pitchFamily="2" charset="2"/>
              <a:buChar char="Ø"/>
            </a:pPr>
            <a:r>
              <a:rPr lang="tr-TR" sz="1800" dirty="0">
                <a:latin typeface="Cambria" panose="02040503050406030204" pitchFamily="18" charset="0"/>
                <a:ea typeface="Cambria" panose="02040503050406030204" pitchFamily="18" charset="0"/>
                <a:cs typeface="Arial" panose="020B0604020202020204" pitchFamily="34" charset="0"/>
              </a:rPr>
              <a:t>Fırçasız DC motor kontrolü hakkında bilgi edinilmesi ve uygulamasının yapılması</a:t>
            </a:r>
          </a:p>
          <a:p>
            <a:pPr algn="just">
              <a:lnSpc>
                <a:spcPct val="150000"/>
              </a:lnSpc>
              <a:buFont typeface="Wingdings" panose="05000000000000000000" pitchFamily="2" charset="2"/>
              <a:buChar char="Ø"/>
            </a:pPr>
            <a:r>
              <a:rPr lang="tr-TR" sz="1800" dirty="0">
                <a:latin typeface="Cambria" panose="02040503050406030204" pitchFamily="18" charset="0"/>
                <a:ea typeface="Cambria" panose="02040503050406030204" pitchFamily="18" charset="0"/>
                <a:cs typeface="Arial" panose="020B0604020202020204" pitchFamily="34" charset="0"/>
              </a:rPr>
              <a:t>Motor devir okuma ve hesaplama işleminin öğrenilmesi</a:t>
            </a:r>
          </a:p>
          <a:p>
            <a:pPr algn="just">
              <a:lnSpc>
                <a:spcPct val="150000"/>
              </a:lnSpc>
              <a:buFont typeface="Wingdings" panose="05000000000000000000" pitchFamily="2" charset="2"/>
              <a:buChar char="Ø"/>
            </a:pPr>
            <a:r>
              <a:rPr lang="tr-TR" sz="1800" dirty="0" err="1">
                <a:latin typeface="Cambria" panose="02040503050406030204" pitchFamily="18" charset="0"/>
                <a:ea typeface="Cambria" panose="02040503050406030204" pitchFamily="18" charset="0"/>
                <a:cs typeface="Arial" panose="020B0604020202020204" pitchFamily="34" charset="0"/>
              </a:rPr>
              <a:t>Mikrodenetleyici</a:t>
            </a:r>
            <a:r>
              <a:rPr lang="tr-TR" sz="1800" dirty="0">
                <a:latin typeface="Cambria" panose="02040503050406030204" pitchFamily="18" charset="0"/>
                <a:ea typeface="Cambria" panose="02040503050406030204" pitchFamily="18" charset="0"/>
                <a:cs typeface="Arial" panose="020B0604020202020204" pitchFamily="34" charset="0"/>
              </a:rPr>
              <a:t> programlama ve kontrol sistemi oluşturulması</a:t>
            </a:r>
          </a:p>
          <a:p>
            <a:pPr algn="just">
              <a:lnSpc>
                <a:spcPct val="150000"/>
              </a:lnSpc>
              <a:buFont typeface="Wingdings" panose="05000000000000000000" pitchFamily="2" charset="2"/>
              <a:buChar char="Ø"/>
            </a:pPr>
            <a:r>
              <a:rPr lang="tr-TR" sz="1800" dirty="0">
                <a:latin typeface="Cambria" panose="02040503050406030204" pitchFamily="18" charset="0"/>
                <a:ea typeface="Cambria" panose="02040503050406030204" pitchFamily="18" charset="0"/>
                <a:cs typeface="Arial" panose="020B0604020202020204" pitchFamily="34" charset="0"/>
              </a:rPr>
              <a:t>Bilgisayar </a:t>
            </a:r>
            <a:r>
              <a:rPr lang="tr-TR" sz="1800" dirty="0" err="1">
                <a:latin typeface="Cambria" panose="02040503050406030204" pitchFamily="18" charset="0"/>
                <a:ea typeface="Cambria" panose="02040503050406030204" pitchFamily="18" charset="0"/>
                <a:cs typeface="Arial" panose="020B0604020202020204" pitchFamily="34" charset="0"/>
              </a:rPr>
              <a:t>arayüz</a:t>
            </a:r>
            <a:r>
              <a:rPr lang="tr-TR" sz="1800" dirty="0">
                <a:latin typeface="Cambria" panose="02040503050406030204" pitchFamily="18" charset="0"/>
                <a:ea typeface="Cambria" panose="02040503050406030204" pitchFamily="18" charset="0"/>
                <a:cs typeface="Arial" panose="020B0604020202020204" pitchFamily="34" charset="0"/>
              </a:rPr>
              <a:t> yapımı ve </a:t>
            </a:r>
            <a:r>
              <a:rPr lang="tr-TR" sz="1800" dirty="0" err="1">
                <a:latin typeface="Cambria" panose="02040503050406030204" pitchFamily="18" charset="0"/>
                <a:ea typeface="Cambria" panose="02040503050406030204" pitchFamily="18" charset="0"/>
                <a:cs typeface="Arial" panose="020B0604020202020204" pitchFamily="34" charset="0"/>
              </a:rPr>
              <a:t>arayüz</a:t>
            </a:r>
            <a:r>
              <a:rPr lang="tr-TR" sz="1800" dirty="0">
                <a:latin typeface="Cambria" panose="02040503050406030204" pitchFamily="18" charset="0"/>
                <a:ea typeface="Cambria" panose="02040503050406030204" pitchFamily="18" charset="0"/>
                <a:cs typeface="Arial" panose="020B0604020202020204" pitchFamily="34" charset="0"/>
              </a:rPr>
              <a:t>  ile </a:t>
            </a:r>
            <a:r>
              <a:rPr lang="tr-TR" sz="1800" dirty="0" err="1">
                <a:latin typeface="Cambria" panose="02040503050406030204" pitchFamily="18" charset="0"/>
                <a:ea typeface="Cambria" panose="02040503050406030204" pitchFamily="18" charset="0"/>
                <a:cs typeface="Arial" panose="020B0604020202020204" pitchFamily="34" charset="0"/>
              </a:rPr>
              <a:t>mikrodenetleyici</a:t>
            </a:r>
            <a:r>
              <a:rPr lang="tr-TR" sz="1800" dirty="0">
                <a:latin typeface="Cambria" panose="02040503050406030204" pitchFamily="18" charset="0"/>
                <a:ea typeface="Cambria" panose="02040503050406030204" pitchFamily="18" charset="0"/>
                <a:cs typeface="Arial" panose="020B0604020202020204" pitchFamily="34" charset="0"/>
              </a:rPr>
              <a:t> haberleşmesi ve kontrolü</a:t>
            </a:r>
          </a:p>
          <a:p>
            <a:pPr algn="just">
              <a:lnSpc>
                <a:spcPct val="150000"/>
              </a:lnSpc>
              <a:buFont typeface="Wingdings" panose="05000000000000000000" pitchFamily="2" charset="2"/>
              <a:buChar char="Ø"/>
            </a:pPr>
            <a:r>
              <a:rPr lang="tr-TR" sz="1800" dirty="0">
                <a:latin typeface="Cambria" panose="02040503050406030204" pitchFamily="18" charset="0"/>
                <a:ea typeface="Cambria" panose="02040503050406030204" pitchFamily="18" charset="0"/>
                <a:cs typeface="Arial" panose="020B0604020202020204" pitchFamily="34" charset="0"/>
              </a:rPr>
              <a:t>Eğitimde örnek uygulama olarak gösterilmesi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76672"/>
            <a:ext cx="8277252" cy="622176"/>
          </a:xfrm>
        </p:spPr>
        <p:txBody>
          <a:bodyPr/>
          <a:lstStyle/>
          <a:p>
            <a:r>
              <a:rPr lang="tr-TR" sz="2800" b="1" dirty="0">
                <a:solidFill>
                  <a:schemeClr val="tx1"/>
                </a:solidFill>
                <a:latin typeface="Cambria" panose="02040503050406030204" pitchFamily="18" charset="0"/>
                <a:ea typeface="Cambria" panose="02040503050406030204" pitchFamily="18" charset="0"/>
                <a:cs typeface="Arial" panose="020B0604020202020204" pitchFamily="34" charset="0"/>
              </a:rPr>
              <a:t>3. YÖNTEM</a:t>
            </a:r>
            <a:endParaRPr lang="tr-TR" dirty="0">
              <a:latin typeface="Arial" panose="020B0604020202020204" pitchFamily="34" charset="0"/>
              <a:cs typeface="Arial" panose="020B0604020202020204" pitchFamily="34"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
        <p:nvSpPr>
          <p:cNvPr id="3" name="2 İçerik Yer Tutucusu"/>
          <p:cNvSpPr>
            <a:spLocks noGrp="1"/>
          </p:cNvSpPr>
          <p:nvPr>
            <p:ph sz="quarter" idx="1"/>
          </p:nvPr>
        </p:nvSpPr>
        <p:spPr>
          <a:xfrm>
            <a:off x="436960" y="1368574"/>
            <a:ext cx="8307836" cy="4572000"/>
          </a:xfrm>
        </p:spPr>
        <p:txBody>
          <a:bodyPr>
            <a:normAutofit/>
          </a:bodyPr>
          <a:lstStyle/>
          <a:p>
            <a:pPr algn="just">
              <a:lnSpc>
                <a:spcPct val="150000"/>
              </a:lnSpc>
            </a:pPr>
            <a:r>
              <a:rPr lang="tr-TR" sz="1800" dirty="0">
                <a:latin typeface="Cambria" panose="02040503050406030204" pitchFamily="18" charset="0"/>
                <a:ea typeface="Cambria" panose="02040503050406030204" pitchFamily="18" charset="0"/>
                <a:cs typeface="Arial" pitchFamily="34" charset="0"/>
              </a:rPr>
              <a:t>Elektronik hız kontrolörü ile motor çalıştırma</a:t>
            </a:r>
          </a:p>
          <a:p>
            <a:pPr algn="just">
              <a:lnSpc>
                <a:spcPct val="150000"/>
              </a:lnSpc>
            </a:pPr>
            <a:r>
              <a:rPr lang="tr-TR" sz="1800" dirty="0" err="1">
                <a:latin typeface="Cambria" panose="02040503050406030204" pitchFamily="18" charset="0"/>
                <a:ea typeface="Cambria" panose="02040503050406030204" pitchFamily="18" charset="0"/>
                <a:cs typeface="Arial" pitchFamily="34" charset="0"/>
              </a:rPr>
              <a:t>Mikrodenetleyiciler</a:t>
            </a:r>
            <a:r>
              <a:rPr lang="tr-TR" sz="1800" dirty="0">
                <a:latin typeface="Cambria" panose="02040503050406030204" pitchFamily="18" charset="0"/>
                <a:ea typeface="Cambria" panose="02040503050406030204" pitchFamily="18" charset="0"/>
                <a:cs typeface="Arial" pitchFamily="34" charset="0"/>
              </a:rPr>
              <a:t> arası kontrol</a:t>
            </a:r>
          </a:p>
          <a:p>
            <a:pPr algn="just">
              <a:lnSpc>
                <a:spcPct val="150000"/>
              </a:lnSpc>
            </a:pPr>
            <a:r>
              <a:rPr lang="tr-TR" sz="1800" dirty="0">
                <a:latin typeface="Cambria" panose="02040503050406030204" pitchFamily="18" charset="0"/>
                <a:ea typeface="Cambria" panose="02040503050406030204" pitchFamily="18" charset="0"/>
                <a:cs typeface="Arial" pitchFamily="34" charset="0"/>
              </a:rPr>
              <a:t>Harici devre elemanları ile </a:t>
            </a:r>
            <a:r>
              <a:rPr lang="tr-TR" sz="1800" dirty="0" err="1">
                <a:latin typeface="Cambria" panose="02040503050406030204" pitchFamily="18" charset="0"/>
                <a:ea typeface="Cambria" panose="02040503050406030204" pitchFamily="18" charset="0"/>
                <a:cs typeface="Arial" pitchFamily="34" charset="0"/>
              </a:rPr>
              <a:t>mikrodenetleyiciye</a:t>
            </a:r>
            <a:r>
              <a:rPr lang="tr-TR" sz="1800" dirty="0">
                <a:latin typeface="Cambria" panose="02040503050406030204" pitchFamily="18" charset="0"/>
                <a:ea typeface="Cambria" panose="02040503050406030204" pitchFamily="18" charset="0"/>
                <a:cs typeface="Arial" pitchFamily="34" charset="0"/>
              </a:rPr>
              <a:t> ve bilgisayara bilgi gönderimi</a:t>
            </a:r>
          </a:p>
          <a:p>
            <a:pPr algn="just">
              <a:lnSpc>
                <a:spcPct val="150000"/>
              </a:lnSpc>
            </a:pPr>
            <a:r>
              <a:rPr lang="tr-TR" sz="1800" dirty="0" err="1">
                <a:latin typeface="Cambria" panose="02040503050406030204" pitchFamily="18" charset="0"/>
                <a:ea typeface="Cambria" panose="02040503050406030204" pitchFamily="18" charset="0"/>
                <a:cs typeface="Arial" pitchFamily="34" charset="0"/>
              </a:rPr>
              <a:t>Mikrodenetleyici</a:t>
            </a:r>
            <a:r>
              <a:rPr lang="tr-TR" sz="1800" dirty="0">
                <a:latin typeface="Cambria" panose="02040503050406030204" pitchFamily="18" charset="0"/>
                <a:ea typeface="Cambria" panose="02040503050406030204" pitchFamily="18" charset="0"/>
                <a:cs typeface="Arial" pitchFamily="34" charset="0"/>
              </a:rPr>
              <a:t> ile sürücünün PID kontrolü</a:t>
            </a:r>
          </a:p>
          <a:p>
            <a:pPr algn="just">
              <a:lnSpc>
                <a:spcPct val="150000"/>
              </a:lnSpc>
            </a:pPr>
            <a:r>
              <a:rPr lang="tr-TR" sz="1800" dirty="0">
                <a:latin typeface="Cambria" panose="02040503050406030204" pitchFamily="18" charset="0"/>
                <a:ea typeface="Cambria" panose="02040503050406030204" pitchFamily="18" charset="0"/>
                <a:cs typeface="Arial" pitchFamily="34" charset="0"/>
              </a:rPr>
              <a:t>Bilgisayar </a:t>
            </a:r>
            <a:r>
              <a:rPr lang="tr-TR" sz="1800" dirty="0" err="1">
                <a:latin typeface="Cambria" panose="02040503050406030204" pitchFamily="18" charset="0"/>
                <a:ea typeface="Cambria" panose="02040503050406030204" pitchFamily="18" charset="0"/>
                <a:cs typeface="Arial" pitchFamily="34" charset="0"/>
              </a:rPr>
              <a:t>arayüzü</a:t>
            </a:r>
            <a:r>
              <a:rPr lang="tr-TR" sz="1800" dirty="0">
                <a:latin typeface="Cambria" panose="02040503050406030204" pitchFamily="18" charset="0"/>
                <a:ea typeface="Cambria" panose="02040503050406030204" pitchFamily="18" charset="0"/>
                <a:cs typeface="Arial" pitchFamily="34" charset="0"/>
              </a:rPr>
              <a:t> ile </a:t>
            </a:r>
            <a:r>
              <a:rPr lang="tr-TR" sz="1800" dirty="0" err="1">
                <a:latin typeface="Cambria" panose="02040503050406030204" pitchFamily="18" charset="0"/>
                <a:ea typeface="Cambria" panose="02040503050406030204" pitchFamily="18" charset="0"/>
                <a:cs typeface="Arial" pitchFamily="34" charset="0"/>
              </a:rPr>
              <a:t>mikrodenetleyici</a:t>
            </a:r>
            <a:r>
              <a:rPr lang="tr-TR" sz="1800" dirty="0">
                <a:latin typeface="Cambria" panose="02040503050406030204" pitchFamily="18" charset="0"/>
                <a:ea typeface="Cambria" panose="02040503050406030204" pitchFamily="18" charset="0"/>
                <a:cs typeface="Arial" pitchFamily="34" charset="0"/>
              </a:rPr>
              <a:t> haberleşmesi ve kontrolü</a:t>
            </a:r>
          </a:p>
          <a:p>
            <a:endParaRPr lang="tr-TR" sz="20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74904" y="242984"/>
            <a:ext cx="7772400" cy="796950"/>
          </a:xfrm>
        </p:spPr>
        <p:txBody>
          <a:bodyPr/>
          <a:lstStyle/>
          <a:p>
            <a:r>
              <a:rPr lang="tr-TR" sz="2800" b="1" dirty="0">
                <a:solidFill>
                  <a:schemeClr val="tx1"/>
                </a:solidFill>
                <a:latin typeface="Cambria" panose="02040503050406030204" pitchFamily="18" charset="0"/>
                <a:ea typeface="Cambria" panose="02040503050406030204" pitchFamily="18" charset="0"/>
                <a:cs typeface="Arial" panose="020B0604020202020204" pitchFamily="34" charset="0"/>
              </a:rPr>
              <a:t>4. KULLANILAN</a:t>
            </a:r>
            <a:r>
              <a:rPr lang="tr-TR" dirty="0">
                <a:latin typeface="Arial" panose="020B0604020202020204" pitchFamily="34" charset="0"/>
                <a:cs typeface="Arial" panose="020B0604020202020204" pitchFamily="34" charset="0"/>
              </a:rPr>
              <a:t> </a:t>
            </a:r>
            <a:r>
              <a:rPr lang="tr-TR" sz="2800" b="1" dirty="0">
                <a:solidFill>
                  <a:schemeClr val="tx1"/>
                </a:solidFill>
                <a:latin typeface="Cambria" panose="02040503050406030204" pitchFamily="18" charset="0"/>
                <a:ea typeface="Cambria" panose="02040503050406030204" pitchFamily="18" charset="0"/>
                <a:cs typeface="Arial" panose="020B0604020202020204" pitchFamily="34" charset="0"/>
              </a:rPr>
              <a:t>MALZEMELER</a:t>
            </a:r>
          </a:p>
        </p:txBody>
      </p:sp>
      <p:sp>
        <p:nvSpPr>
          <p:cNvPr id="9" name="8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
        <p:nvSpPr>
          <p:cNvPr id="3" name="2 İçerik Yer Tutucusu"/>
          <p:cNvSpPr>
            <a:spLocks noGrp="1"/>
          </p:cNvSpPr>
          <p:nvPr>
            <p:ph sz="quarter" idx="1"/>
          </p:nvPr>
        </p:nvSpPr>
        <p:spPr>
          <a:xfrm>
            <a:off x="374904" y="1196752"/>
            <a:ext cx="7772400" cy="504056"/>
          </a:xfrm>
        </p:spPr>
        <p:txBody>
          <a:bodyPr/>
          <a:lstStyle/>
          <a:p>
            <a:pPr>
              <a:buNone/>
            </a:pPr>
            <a:r>
              <a:rPr lang="tr-TR" sz="2400" b="1" dirty="0">
                <a:latin typeface="Cambria" panose="02040503050406030204" pitchFamily="18" charset="0"/>
                <a:ea typeface="Cambria" panose="02040503050406030204" pitchFamily="18" charset="0"/>
                <a:cs typeface="Arial" panose="020B0604020202020204" pitchFamily="34" charset="0"/>
              </a:rPr>
              <a:t>4.1. BLDC Motor</a:t>
            </a:r>
            <a:endParaRPr lang="tr-TR" dirty="0">
              <a:latin typeface="Arial" panose="020B0604020202020204" pitchFamily="34" charset="0"/>
              <a:cs typeface="Arial" panose="020B0604020202020204" pitchFamily="34" charset="0"/>
            </a:endParaRPr>
          </a:p>
        </p:txBody>
      </p:sp>
      <p:sp>
        <p:nvSpPr>
          <p:cNvPr id="7" name="6 Dikdörtgen"/>
          <p:cNvSpPr/>
          <p:nvPr/>
        </p:nvSpPr>
        <p:spPr>
          <a:xfrm>
            <a:off x="2750331" y="5898758"/>
            <a:ext cx="3643338" cy="338554"/>
          </a:xfrm>
          <a:prstGeom prst="rect">
            <a:avLst/>
          </a:prstGeom>
        </p:spPr>
        <p:txBody>
          <a:bodyPr wrap="square">
            <a:spAutoFit/>
          </a:bodyPr>
          <a:lstStyle/>
          <a:p>
            <a:pPr algn="ctr"/>
            <a:r>
              <a:rPr lang="tr-TR" sz="1600" dirty="0">
                <a:latin typeface="Cambria" panose="02040503050406030204" pitchFamily="18" charset="0"/>
                <a:ea typeface="Cambria" panose="02040503050406030204" pitchFamily="18" charset="0"/>
              </a:rPr>
              <a:t>     </a:t>
            </a:r>
            <a:r>
              <a:rPr lang="tr-TR" sz="1600" b="1" dirty="0">
                <a:latin typeface="Cambria" panose="02040503050406030204" pitchFamily="18" charset="0"/>
                <a:ea typeface="Cambria" panose="02040503050406030204" pitchFamily="18" charset="0"/>
              </a:rPr>
              <a:t>Şekil 1. </a:t>
            </a:r>
            <a:r>
              <a:rPr lang="tr-TR" sz="1600" dirty="0">
                <a:latin typeface="Cambria" panose="02040503050406030204" pitchFamily="18" charset="0"/>
                <a:ea typeface="Cambria" panose="02040503050406030204" pitchFamily="18" charset="0"/>
              </a:rPr>
              <a:t>BLDC Motor</a:t>
            </a:r>
          </a:p>
        </p:txBody>
      </p:sp>
      <p:pic>
        <p:nvPicPr>
          <p:cNvPr id="10" name="Resim 9" descr="C:\Users\Hakan CANDAN\Desktop\EMAX-CF282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5816" y="3102324"/>
            <a:ext cx="3190875" cy="2667000"/>
          </a:xfrm>
          <a:prstGeom prst="rect">
            <a:avLst/>
          </a:prstGeom>
          <a:noFill/>
          <a:ln>
            <a:noFill/>
          </a:ln>
        </p:spPr>
      </p:pic>
      <p:sp>
        <p:nvSpPr>
          <p:cNvPr id="8" name="2 İçerik Yer Tutucusu"/>
          <p:cNvSpPr txBox="1">
            <a:spLocks/>
          </p:cNvSpPr>
          <p:nvPr/>
        </p:nvSpPr>
        <p:spPr>
          <a:xfrm>
            <a:off x="374903" y="1928764"/>
            <a:ext cx="8287645" cy="924172"/>
          </a:xfrm>
          <a:prstGeom prst="rect">
            <a:avLst/>
          </a:prstGeom>
        </p:spPr>
        <p:txBody>
          <a:bodyPr vert="horz">
            <a:normAutofit fontScale="475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gn="just">
              <a:lnSpc>
                <a:spcPct val="170000"/>
              </a:lnSpc>
              <a:buFont typeface="Wingdings" panose="05000000000000000000" pitchFamily="2" charset="2"/>
              <a:buChar char="Ø"/>
            </a:pPr>
            <a:r>
              <a:rPr lang="tr-TR" sz="3800" dirty="0">
                <a:latin typeface="Cambria" panose="02040503050406030204" pitchFamily="18" charset="0"/>
                <a:ea typeface="Cambria" panose="02040503050406030204" pitchFamily="18" charset="0"/>
                <a:cs typeface="Arial" panose="020B0604020202020204" pitchFamily="34" charset="0"/>
              </a:rPr>
              <a:t>Statoru içte ve rotoru dışta (</a:t>
            </a:r>
            <a:r>
              <a:rPr lang="tr-TR" sz="3800" dirty="0" err="1">
                <a:latin typeface="Cambria" panose="02040503050406030204" pitchFamily="18" charset="0"/>
                <a:ea typeface="Cambria" panose="02040503050406030204" pitchFamily="18" charset="0"/>
                <a:cs typeface="Arial" panose="020B0604020202020204" pitchFamily="34" charset="0"/>
              </a:rPr>
              <a:t>outrunner</a:t>
            </a:r>
            <a:r>
              <a:rPr lang="tr-TR" sz="3800" dirty="0">
                <a:latin typeface="Cambria" panose="02040503050406030204" pitchFamily="18" charset="0"/>
                <a:ea typeface="Cambria" panose="02040503050406030204" pitchFamily="18" charset="0"/>
                <a:cs typeface="Arial" panose="020B0604020202020204" pitchFamily="34" charset="0"/>
              </a:rPr>
              <a:t>) fırçasız DC motordur. Max.5500 </a:t>
            </a:r>
            <a:r>
              <a:rPr lang="tr-TR" sz="3800" dirty="0" err="1">
                <a:latin typeface="Cambria" panose="02040503050406030204" pitchFamily="18" charset="0"/>
                <a:ea typeface="Cambria" panose="02040503050406030204" pitchFamily="18" charset="0"/>
                <a:cs typeface="Arial" panose="020B0604020202020204" pitchFamily="34" charset="0"/>
              </a:rPr>
              <a:t>rpm</a:t>
            </a:r>
            <a:r>
              <a:rPr lang="tr-TR" sz="3800" dirty="0">
                <a:latin typeface="Cambria" panose="02040503050406030204" pitchFamily="18" charset="0"/>
                <a:ea typeface="Cambria" panose="02040503050406030204" pitchFamily="18" charset="0"/>
                <a:cs typeface="Arial" panose="020B0604020202020204" pitchFamily="34" charset="0"/>
              </a:rPr>
              <a:t>, 11.1 V . </a:t>
            </a:r>
            <a:r>
              <a:rPr lang="tr-TR" sz="3800" dirty="0" err="1">
                <a:latin typeface="Cambria" panose="02040503050406030204" pitchFamily="18" charset="0"/>
                <a:ea typeface="Cambria" panose="02040503050406030204" pitchFamily="18" charset="0"/>
                <a:cs typeface="Arial" panose="020B0604020202020204" pitchFamily="34" charset="0"/>
              </a:rPr>
              <a:t>Max</a:t>
            </a:r>
            <a:r>
              <a:rPr lang="tr-TR" sz="3800" dirty="0">
                <a:latin typeface="Cambria" panose="02040503050406030204" pitchFamily="18" charset="0"/>
                <a:ea typeface="Cambria" panose="02040503050406030204" pitchFamily="18" charset="0"/>
                <a:cs typeface="Arial" panose="020B0604020202020204" pitchFamily="34" charset="0"/>
              </a:rPr>
              <a:t> </a:t>
            </a:r>
            <a:r>
              <a:rPr lang="tr-TR" sz="3800" dirty="0" err="1">
                <a:latin typeface="Cambria" panose="02040503050406030204" pitchFamily="18" charset="0"/>
                <a:ea typeface="Cambria" panose="02040503050406030204" pitchFamily="18" charset="0"/>
                <a:cs typeface="Arial" panose="020B0604020202020204" pitchFamily="34" charset="0"/>
              </a:rPr>
              <a:t>rpm’de</a:t>
            </a:r>
            <a:r>
              <a:rPr lang="tr-TR" sz="3800" dirty="0">
                <a:latin typeface="Cambria" panose="02040503050406030204" pitchFamily="18" charset="0"/>
                <a:ea typeface="Cambria" panose="02040503050406030204" pitchFamily="18" charset="0"/>
                <a:cs typeface="Arial" panose="020B0604020202020204" pitchFamily="34" charset="0"/>
              </a:rPr>
              <a:t> 18,5A </a:t>
            </a:r>
          </a:p>
          <a:p>
            <a:pPr>
              <a:buFont typeface="Wingdings 2"/>
              <a:buNone/>
            </a:pPr>
            <a:endParaRPr lang="tr-TR"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
        <p:nvSpPr>
          <p:cNvPr id="3" name="2 İçerik Yer Tutucusu"/>
          <p:cNvSpPr>
            <a:spLocks noGrp="1"/>
          </p:cNvSpPr>
          <p:nvPr>
            <p:ph sz="quarter" idx="1"/>
          </p:nvPr>
        </p:nvSpPr>
        <p:spPr>
          <a:xfrm>
            <a:off x="146304" y="1122987"/>
            <a:ext cx="8742330" cy="1903998"/>
          </a:xfrm>
        </p:spPr>
        <p:txBody>
          <a:bodyPr>
            <a:normAutofit/>
          </a:bodyPr>
          <a:lstStyle/>
          <a:p>
            <a:pPr algn="just">
              <a:lnSpc>
                <a:spcPct val="150000"/>
              </a:lnSpc>
              <a:buFont typeface="Wingdings" panose="05000000000000000000" pitchFamily="2" charset="2"/>
              <a:buChar char="Ø"/>
            </a:pPr>
            <a:r>
              <a:rPr lang="tr-TR" sz="1800" dirty="0">
                <a:latin typeface="Times New Roman" panose="02020603050405020304" pitchFamily="18" charset="0"/>
                <a:cs typeface="Times New Roman" panose="02020603050405020304" pitchFamily="18" charset="0"/>
              </a:rPr>
              <a:t>Motorun hızının ve dönüş yönünün kontrolünü, dahilinde bulunan soketteki veri ucuna gönderilen sinyaller vasıtasıyla yapan elektronik kittir. İçerisinde motor sürücü entegre, motor sürücü yarıiletken kontrol devresi, motor konum algılayıcı devre ve diğer fonksiyonel (aşırı akım koruma, ters gerilim koruma, ısınma koruma) devreler bulunur</a:t>
            </a:r>
          </a:p>
          <a:p>
            <a:pPr>
              <a:buNone/>
            </a:pPr>
            <a:endParaRPr lang="tr-TR" b="1" dirty="0"/>
          </a:p>
        </p:txBody>
      </p:sp>
      <p:sp>
        <p:nvSpPr>
          <p:cNvPr id="5" name="4 Dikdörtgen"/>
          <p:cNvSpPr/>
          <p:nvPr/>
        </p:nvSpPr>
        <p:spPr>
          <a:xfrm>
            <a:off x="3067657" y="5589240"/>
            <a:ext cx="2819490" cy="338554"/>
          </a:xfrm>
          <a:prstGeom prst="rect">
            <a:avLst/>
          </a:prstGeom>
        </p:spPr>
        <p:txBody>
          <a:bodyPr wrap="none">
            <a:spAutoFit/>
          </a:bodyPr>
          <a:lstStyle/>
          <a:p>
            <a:r>
              <a:rPr lang="tr-TR" sz="1600" b="1" dirty="0">
                <a:latin typeface="Cambria" panose="02040503050406030204" pitchFamily="18" charset="0"/>
                <a:ea typeface="Cambria" panose="02040503050406030204" pitchFamily="18" charset="0"/>
              </a:rPr>
              <a:t>Şekil 2. </a:t>
            </a:r>
            <a:r>
              <a:rPr lang="tr-TR" sz="1600" dirty="0">
                <a:latin typeface="Cambria" panose="02040503050406030204" pitchFamily="18" charset="0"/>
                <a:ea typeface="Cambria" panose="02040503050406030204" pitchFamily="18" charset="0"/>
              </a:rPr>
              <a:t>Motor Sürücü Devresi</a:t>
            </a:r>
          </a:p>
        </p:txBody>
      </p:sp>
      <p:pic>
        <p:nvPicPr>
          <p:cNvPr id="7" name="Resim 6" descr="C:\Users\Hakan CANDAN\Desktop\-Hobbywing-Skywalker-20A-ESC-Speed-Controler-With-UBEC-For-RC-Airplan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7863" y="3140968"/>
            <a:ext cx="2604556" cy="2347322"/>
          </a:xfrm>
          <a:prstGeom prst="rect">
            <a:avLst/>
          </a:prstGeom>
          <a:noFill/>
          <a:ln>
            <a:noFill/>
          </a:ln>
        </p:spPr>
      </p:pic>
      <p:sp>
        <p:nvSpPr>
          <p:cNvPr id="8" name="2 İçerik Yer Tutucusu"/>
          <p:cNvSpPr txBox="1">
            <a:spLocks/>
          </p:cNvSpPr>
          <p:nvPr/>
        </p:nvSpPr>
        <p:spPr>
          <a:xfrm>
            <a:off x="374904" y="332656"/>
            <a:ext cx="7772400" cy="504056"/>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185738" indent="-185738">
              <a:buNone/>
            </a:pPr>
            <a:r>
              <a:rPr lang="tr-TR" sz="2400" b="1" dirty="0">
                <a:latin typeface="Cambria" panose="02040503050406030204" pitchFamily="18" charset="0"/>
                <a:ea typeface="Cambria" panose="02040503050406030204" pitchFamily="18" charset="0"/>
                <a:cs typeface="Arial" panose="020B0604020202020204" pitchFamily="34" charset="0"/>
              </a:rPr>
              <a:t>4.2. Motor Sürücü (ESC-Electronic </a:t>
            </a:r>
            <a:r>
              <a:rPr lang="tr-TR" sz="2400" b="1" dirty="0" err="1">
                <a:latin typeface="Cambria" panose="02040503050406030204" pitchFamily="18" charset="0"/>
                <a:ea typeface="Cambria" panose="02040503050406030204" pitchFamily="18" charset="0"/>
                <a:cs typeface="Arial" panose="020B0604020202020204" pitchFamily="34" charset="0"/>
              </a:rPr>
              <a:t>Speed</a:t>
            </a:r>
            <a:r>
              <a:rPr lang="tr-TR" sz="2400" b="1" dirty="0">
                <a:latin typeface="Cambria" panose="02040503050406030204" pitchFamily="18" charset="0"/>
                <a:ea typeface="Cambria" panose="02040503050406030204" pitchFamily="18" charset="0"/>
                <a:cs typeface="Arial" panose="020B0604020202020204" pitchFamily="34" charset="0"/>
              </a:rPr>
              <a:t> Controller)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sp>
        <p:nvSpPr>
          <p:cNvPr id="3" name="2 İçerik Yer Tutucusu"/>
          <p:cNvSpPr>
            <a:spLocks noGrp="1"/>
          </p:cNvSpPr>
          <p:nvPr>
            <p:ph sz="quarter" idx="1"/>
          </p:nvPr>
        </p:nvSpPr>
        <p:spPr>
          <a:xfrm>
            <a:off x="0" y="404664"/>
            <a:ext cx="8821644" cy="3096344"/>
          </a:xfrm>
        </p:spPr>
        <p:txBody>
          <a:bodyPr>
            <a:normAutofit lnSpcReduction="10000"/>
          </a:bodyPr>
          <a:lstStyle/>
          <a:p>
            <a:pPr algn="just">
              <a:lnSpc>
                <a:spcPct val="150000"/>
              </a:lnSpc>
              <a:buNone/>
            </a:pPr>
            <a:endParaRPr lang="tr-TR" sz="1800" b="1" dirty="0">
              <a:latin typeface="Cambria" panose="02040503050406030204" pitchFamily="18" charset="0"/>
              <a:ea typeface="Cambria" panose="02040503050406030204" pitchFamily="18" charset="0"/>
              <a:cs typeface="Arial" panose="020B0604020202020204" pitchFamily="34" charset="0"/>
            </a:endParaRPr>
          </a:p>
          <a:p>
            <a:pPr algn="just">
              <a:lnSpc>
                <a:spcPct val="150000"/>
              </a:lnSpc>
              <a:buFont typeface="Wingdings" panose="05000000000000000000" pitchFamily="2" charset="2"/>
              <a:buChar char="Ø"/>
            </a:pPr>
            <a:r>
              <a:rPr lang="tr-TR" sz="1800" dirty="0">
                <a:latin typeface="Cambria" panose="02040503050406030204" pitchFamily="18" charset="0"/>
                <a:ea typeface="Cambria" panose="02040503050406030204" pitchFamily="18" charset="0"/>
                <a:cs typeface="Arial" panose="020B0604020202020204" pitchFamily="34" charset="0"/>
              </a:rPr>
              <a:t>18F4550 entegresinin en öne çıkan özelliği USB haberleşme portunun olmasıdır. Projede bu entegrenin kullanılmasının sebebi hem USB portunun olması hem de yeterli miktarda zamanlayıcı (</a:t>
            </a:r>
            <a:r>
              <a:rPr lang="tr-TR" sz="1800" dirty="0" err="1">
                <a:latin typeface="Cambria" panose="02040503050406030204" pitchFamily="18" charset="0"/>
                <a:ea typeface="Cambria" panose="02040503050406030204" pitchFamily="18" charset="0"/>
                <a:cs typeface="Arial" panose="020B0604020202020204" pitchFamily="34" charset="0"/>
              </a:rPr>
              <a:t>timer</a:t>
            </a:r>
            <a:r>
              <a:rPr lang="tr-TR" sz="1800" dirty="0">
                <a:latin typeface="Cambria" panose="02040503050406030204" pitchFamily="18" charset="0"/>
                <a:ea typeface="Cambria" panose="02040503050406030204" pitchFamily="18" charset="0"/>
                <a:cs typeface="Arial" panose="020B0604020202020204" pitchFamily="34" charset="0"/>
              </a:rPr>
              <a:t>), kesme (</a:t>
            </a:r>
            <a:r>
              <a:rPr lang="tr-TR" sz="1800" dirty="0" err="1">
                <a:latin typeface="Cambria" panose="02040503050406030204" pitchFamily="18" charset="0"/>
                <a:ea typeface="Cambria" panose="02040503050406030204" pitchFamily="18" charset="0"/>
                <a:cs typeface="Arial" panose="020B0604020202020204" pitchFamily="34" charset="0"/>
              </a:rPr>
              <a:t>interrupt</a:t>
            </a:r>
            <a:r>
              <a:rPr lang="tr-TR" sz="1800" dirty="0">
                <a:latin typeface="Cambria" panose="02040503050406030204" pitchFamily="18" charset="0"/>
                <a:ea typeface="Cambria" panose="02040503050406030204" pitchFamily="18" charset="0"/>
                <a:cs typeface="Arial" panose="020B0604020202020204" pitchFamily="34" charset="0"/>
              </a:rPr>
              <a:t>) ve giriş çıkış portu olmasıdır.</a:t>
            </a:r>
          </a:p>
          <a:p>
            <a:pPr algn="just">
              <a:lnSpc>
                <a:spcPct val="150000"/>
              </a:lnSpc>
              <a:buFont typeface="Wingdings" panose="05000000000000000000" pitchFamily="2" charset="2"/>
              <a:buChar char="Ø"/>
            </a:pPr>
            <a:r>
              <a:rPr lang="tr-TR" sz="1800" dirty="0">
                <a:latin typeface="Cambria" panose="02040503050406030204" pitchFamily="18" charset="0"/>
                <a:ea typeface="Cambria" panose="02040503050406030204" pitchFamily="18" charset="0"/>
                <a:cs typeface="Arial" panose="020B0604020202020204" pitchFamily="34" charset="0"/>
              </a:rPr>
              <a:t>USB’den gelen kontrol sinyallerine göre </a:t>
            </a:r>
            <a:r>
              <a:rPr lang="tr-TR" sz="1800" dirty="0" err="1">
                <a:latin typeface="Cambria" panose="02040503050406030204" pitchFamily="18" charset="0"/>
                <a:ea typeface="Cambria" panose="02040503050406030204" pitchFamily="18" charset="0"/>
                <a:cs typeface="Arial" panose="020B0604020202020204" pitchFamily="34" charset="0"/>
              </a:rPr>
              <a:t>ESC’yi</a:t>
            </a:r>
            <a:r>
              <a:rPr lang="tr-TR" sz="1800" dirty="0">
                <a:latin typeface="Cambria" panose="02040503050406030204" pitchFamily="18" charset="0"/>
                <a:ea typeface="Cambria" panose="02040503050406030204" pitchFamily="18" charset="0"/>
                <a:cs typeface="Arial" panose="020B0604020202020204" pitchFamily="34" charset="0"/>
              </a:rPr>
              <a:t> sürmesi için PIC16F84A’ya kontrol sinyali gönderir.</a:t>
            </a:r>
          </a:p>
          <a:p>
            <a:pPr algn="just">
              <a:lnSpc>
                <a:spcPct val="150000"/>
              </a:lnSpc>
              <a:buFont typeface="Wingdings" panose="05000000000000000000" pitchFamily="2" charset="2"/>
              <a:buChar char="Ø"/>
            </a:pPr>
            <a:r>
              <a:rPr lang="tr-TR" sz="1800" dirty="0">
                <a:latin typeface="Cambria" panose="02040503050406030204" pitchFamily="18" charset="0"/>
                <a:ea typeface="Cambria" panose="02040503050406030204" pitchFamily="18" charset="0"/>
                <a:cs typeface="Arial" panose="020B0604020202020204" pitchFamily="34" charset="0"/>
              </a:rPr>
              <a:t>LCD sürme işlemini yapar ve devir bilgisini okuyup işler.</a:t>
            </a:r>
          </a:p>
          <a:p>
            <a:pPr>
              <a:buNone/>
            </a:pPr>
            <a:endParaRPr lang="tr-TR" sz="1800" dirty="0"/>
          </a:p>
        </p:txBody>
      </p:sp>
      <p:sp>
        <p:nvSpPr>
          <p:cNvPr id="5" name="4 Dikdörtgen"/>
          <p:cNvSpPr/>
          <p:nvPr/>
        </p:nvSpPr>
        <p:spPr>
          <a:xfrm>
            <a:off x="3563888" y="6323051"/>
            <a:ext cx="2002343" cy="338554"/>
          </a:xfrm>
          <a:prstGeom prst="rect">
            <a:avLst/>
          </a:prstGeom>
        </p:spPr>
        <p:txBody>
          <a:bodyPr wrap="none">
            <a:spAutoFit/>
          </a:bodyPr>
          <a:lstStyle/>
          <a:p>
            <a:r>
              <a:rPr lang="tr-TR" sz="1600" b="1" dirty="0">
                <a:latin typeface="Cambria" panose="02040503050406030204" pitchFamily="18" charset="0"/>
                <a:ea typeface="Cambria" panose="02040503050406030204" pitchFamily="18" charset="0"/>
              </a:rPr>
              <a:t>Şekil 3. </a:t>
            </a:r>
            <a:r>
              <a:rPr lang="tr-TR" sz="1600" dirty="0">
                <a:latin typeface="Cambria" panose="02040503050406030204" pitchFamily="18" charset="0"/>
                <a:ea typeface="Cambria" panose="02040503050406030204" pitchFamily="18" charset="0"/>
              </a:rPr>
              <a:t>PIC18F4550</a:t>
            </a:r>
          </a:p>
        </p:txBody>
      </p:sp>
      <p:pic>
        <p:nvPicPr>
          <p:cNvPr id="8" name="Resim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3768" y="3953513"/>
            <a:ext cx="4285356" cy="2349252"/>
          </a:xfrm>
          <a:prstGeom prst="rect">
            <a:avLst/>
          </a:prstGeom>
          <a:noFill/>
          <a:ln>
            <a:noFill/>
          </a:ln>
        </p:spPr>
      </p:pic>
      <p:sp>
        <p:nvSpPr>
          <p:cNvPr id="7" name="2 İçerik Yer Tutucusu"/>
          <p:cNvSpPr txBox="1">
            <a:spLocks/>
          </p:cNvSpPr>
          <p:nvPr/>
        </p:nvSpPr>
        <p:spPr>
          <a:xfrm>
            <a:off x="138086" y="188640"/>
            <a:ext cx="7772400" cy="504056"/>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185738" indent="-185738">
              <a:buNone/>
            </a:pPr>
            <a:r>
              <a:rPr lang="tr-TR" sz="2400" b="1" dirty="0">
                <a:latin typeface="Cambria" panose="02040503050406030204" pitchFamily="18" charset="0"/>
                <a:ea typeface="Cambria" panose="02040503050406030204" pitchFamily="18" charset="0"/>
                <a:cs typeface="Arial" panose="020B0604020202020204" pitchFamily="34" charset="0"/>
              </a:rPr>
              <a:t>	4.3. </a:t>
            </a:r>
            <a:r>
              <a:rPr lang="tr-TR" sz="2400" b="1" dirty="0" err="1">
                <a:latin typeface="Cambria" panose="02040503050406030204" pitchFamily="18" charset="0"/>
                <a:ea typeface="Cambria" panose="02040503050406030204" pitchFamily="18" charset="0"/>
                <a:cs typeface="Arial" panose="020B0604020202020204" pitchFamily="34" charset="0"/>
              </a:rPr>
              <a:t>Microchip</a:t>
            </a:r>
            <a:r>
              <a:rPr lang="tr-TR" sz="2400" b="1" dirty="0">
                <a:latin typeface="Cambria" panose="02040503050406030204" pitchFamily="18" charset="0"/>
                <a:ea typeface="Cambria" panose="02040503050406030204" pitchFamily="18" charset="0"/>
                <a:cs typeface="Arial" panose="020B0604020202020204" pitchFamily="34" charset="0"/>
              </a:rPr>
              <a:t> PIC18F4550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fld id="{B1DEFA8C-F947-479F-BE07-76B6B3F80BF1}" type="slidenum">
              <a:rPr lang="tr-TR" smtClean="0"/>
              <a:pPr/>
              <a:t>9</a:t>
            </a:fld>
            <a:endParaRPr lang="tr-TR"/>
          </a:p>
        </p:txBody>
      </p:sp>
      <p:sp>
        <p:nvSpPr>
          <p:cNvPr id="3" name="2 İçerik Yer Tutucusu"/>
          <p:cNvSpPr>
            <a:spLocks noGrp="1"/>
          </p:cNvSpPr>
          <p:nvPr>
            <p:ph sz="quarter" idx="1"/>
          </p:nvPr>
        </p:nvSpPr>
        <p:spPr>
          <a:xfrm>
            <a:off x="322356" y="883965"/>
            <a:ext cx="8821644" cy="2040979"/>
          </a:xfrm>
        </p:spPr>
        <p:txBody>
          <a:bodyPr>
            <a:normAutofit/>
          </a:bodyPr>
          <a:lstStyle/>
          <a:p>
            <a:pPr algn="just">
              <a:lnSpc>
                <a:spcPct val="150000"/>
              </a:lnSpc>
              <a:buFont typeface="Wingdings" panose="05000000000000000000" pitchFamily="2" charset="2"/>
              <a:buChar char="Ø"/>
            </a:pPr>
            <a:r>
              <a:rPr lang="tr-TR" sz="1800" dirty="0">
                <a:latin typeface="Cambria" panose="02040503050406030204" pitchFamily="18" charset="0"/>
                <a:ea typeface="Cambria" panose="02040503050406030204" pitchFamily="18" charset="0"/>
                <a:cs typeface="Arial" panose="020B0604020202020204" pitchFamily="34" charset="0"/>
              </a:rPr>
              <a:t>116F84A entegresi basit bir PIC entegresidir. Projede basit giriş çıkış kontrollerini yapması için kullanılmıştır.	</a:t>
            </a:r>
          </a:p>
          <a:p>
            <a:pPr algn="just">
              <a:lnSpc>
                <a:spcPct val="150000"/>
              </a:lnSpc>
              <a:buFont typeface="Wingdings" panose="05000000000000000000" pitchFamily="2" charset="2"/>
              <a:buChar char="Ø"/>
            </a:pPr>
            <a:r>
              <a:rPr lang="tr-TR" sz="1800" dirty="0">
                <a:latin typeface="Cambria" panose="02040503050406030204" pitchFamily="18" charset="0"/>
                <a:ea typeface="Cambria" panose="02040503050406030204" pitchFamily="18" charset="0"/>
                <a:cs typeface="Arial" panose="020B0604020202020204" pitchFamily="34" charset="0"/>
              </a:rPr>
              <a:t>PIC18F4550’ den gelen kontrol sinyallerine göre </a:t>
            </a:r>
            <a:r>
              <a:rPr lang="tr-TR" sz="1800" dirty="0" err="1">
                <a:latin typeface="Cambria" panose="02040503050406030204" pitchFamily="18" charset="0"/>
                <a:ea typeface="Cambria" panose="02040503050406030204" pitchFamily="18" charset="0"/>
                <a:cs typeface="Arial" panose="020B0604020202020204" pitchFamily="34" charset="0"/>
              </a:rPr>
              <a:t>ESC’yi</a:t>
            </a:r>
            <a:r>
              <a:rPr lang="tr-TR" sz="1800" dirty="0">
                <a:latin typeface="Cambria" panose="02040503050406030204" pitchFamily="18" charset="0"/>
                <a:ea typeface="Cambria" panose="02040503050406030204" pitchFamily="18" charset="0"/>
                <a:cs typeface="Arial" panose="020B0604020202020204" pitchFamily="34" charset="0"/>
              </a:rPr>
              <a:t> sürmesi için belirlenen sinyalleri gönderir.</a:t>
            </a:r>
          </a:p>
        </p:txBody>
      </p:sp>
      <p:sp>
        <p:nvSpPr>
          <p:cNvPr id="5" name="4 Dikdörtgen"/>
          <p:cNvSpPr/>
          <p:nvPr/>
        </p:nvSpPr>
        <p:spPr>
          <a:xfrm>
            <a:off x="3781699" y="5445224"/>
            <a:ext cx="1902957" cy="338554"/>
          </a:xfrm>
          <a:prstGeom prst="rect">
            <a:avLst/>
          </a:prstGeom>
        </p:spPr>
        <p:txBody>
          <a:bodyPr wrap="none">
            <a:spAutoFit/>
          </a:bodyPr>
          <a:lstStyle/>
          <a:p>
            <a:r>
              <a:rPr lang="tr-TR" sz="1600" b="1" dirty="0">
                <a:latin typeface="Cambria" panose="02040503050406030204" pitchFamily="18" charset="0"/>
                <a:ea typeface="Cambria" panose="02040503050406030204" pitchFamily="18" charset="0"/>
              </a:rPr>
              <a:t>Şekil 4. </a:t>
            </a:r>
            <a:r>
              <a:rPr lang="tr-TR" sz="1600" dirty="0">
                <a:latin typeface="Cambria" panose="02040503050406030204" pitchFamily="18" charset="0"/>
                <a:ea typeface="Cambria" panose="02040503050406030204" pitchFamily="18" charset="0"/>
              </a:rPr>
              <a:t>PIC16F84A</a:t>
            </a:r>
          </a:p>
        </p:txBody>
      </p:sp>
      <p:pic>
        <p:nvPicPr>
          <p:cNvPr id="7" name="Resim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2927" y="3052759"/>
            <a:ext cx="4000500" cy="2219325"/>
          </a:xfrm>
          <a:prstGeom prst="rect">
            <a:avLst/>
          </a:prstGeom>
          <a:noFill/>
          <a:ln>
            <a:noFill/>
          </a:ln>
        </p:spPr>
      </p:pic>
      <p:sp>
        <p:nvSpPr>
          <p:cNvPr id="8" name="2 İçerik Yer Tutucusu"/>
          <p:cNvSpPr txBox="1">
            <a:spLocks/>
          </p:cNvSpPr>
          <p:nvPr/>
        </p:nvSpPr>
        <p:spPr>
          <a:xfrm>
            <a:off x="355974" y="238150"/>
            <a:ext cx="7772400" cy="504056"/>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185738" indent="-185738">
              <a:buNone/>
            </a:pPr>
            <a:r>
              <a:rPr lang="tr-TR" sz="2400" b="1" dirty="0">
                <a:latin typeface="Cambria" panose="02040503050406030204" pitchFamily="18" charset="0"/>
                <a:ea typeface="Cambria" panose="02040503050406030204" pitchFamily="18" charset="0"/>
                <a:cs typeface="Arial" panose="020B0604020202020204" pitchFamily="34" charset="0"/>
              </a:rPr>
              <a:t>4.4. </a:t>
            </a:r>
            <a:r>
              <a:rPr lang="tr-TR" sz="2400" b="1" dirty="0" err="1">
                <a:latin typeface="Cambria" panose="02040503050406030204" pitchFamily="18" charset="0"/>
                <a:ea typeface="Cambria" panose="02040503050406030204" pitchFamily="18" charset="0"/>
                <a:cs typeface="Arial" panose="020B0604020202020204" pitchFamily="34" charset="0"/>
              </a:rPr>
              <a:t>Microchip</a:t>
            </a:r>
            <a:r>
              <a:rPr lang="tr-TR" sz="2400" b="1" dirty="0">
                <a:latin typeface="Cambria" panose="02040503050406030204" pitchFamily="18" charset="0"/>
                <a:ea typeface="Cambria" panose="02040503050406030204" pitchFamily="18" charset="0"/>
                <a:cs typeface="Arial" panose="020B0604020202020204" pitchFamily="34" charset="0"/>
              </a:rPr>
              <a:t> PIC16F84A</a:t>
            </a:r>
          </a:p>
        </p:txBody>
      </p:sp>
    </p:spTree>
    <p:extLst>
      <p:ext uri="{BB962C8B-B14F-4D97-AF65-F5344CB8AC3E}">
        <p14:creationId xmlns:p14="http://schemas.microsoft.com/office/powerpoint/2010/main" val="33807743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TotalTime>
  <Words>905</Words>
  <Application>Microsoft Office PowerPoint</Application>
  <PresentationFormat>Ekran Gösterisi (4:3)</PresentationFormat>
  <Paragraphs>97</Paragraphs>
  <Slides>16</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16</vt:i4>
      </vt:variant>
    </vt:vector>
  </HeadingPairs>
  <TitlesOfParts>
    <vt:vector size="25" baseType="lpstr">
      <vt:lpstr>Arial</vt:lpstr>
      <vt:lpstr>Calibri</vt:lpstr>
      <vt:lpstr>Cambria</vt:lpstr>
      <vt:lpstr>Franklin Gothic Book</vt:lpstr>
      <vt:lpstr>Perpetua</vt:lpstr>
      <vt:lpstr>Times New Roman</vt:lpstr>
      <vt:lpstr>Wingdings</vt:lpstr>
      <vt:lpstr>Wingdings 2</vt:lpstr>
      <vt:lpstr>Hisse Senedi</vt:lpstr>
      <vt:lpstr>ISPARTA UYGULAMALI BİLİMLER ÜNİVERSİTESİ  TEKNOLOJİ  FAKÜLTESİ ELEKTRİK-ELEKTRONİK MÜHENDİSLİĞİ BÖLÜMÜ</vt:lpstr>
      <vt:lpstr>İÇİNDEKİLER</vt:lpstr>
      <vt:lpstr>1. GİRİŞ</vt:lpstr>
      <vt:lpstr>2. AMAÇ</vt:lpstr>
      <vt:lpstr>3. YÖNTEM</vt:lpstr>
      <vt:lpstr>4. KULLANILAN MALZEMELER</vt:lpstr>
      <vt:lpstr>PowerPoint Sunusu</vt:lpstr>
      <vt:lpstr>PowerPoint Sunusu</vt:lpstr>
      <vt:lpstr>PowerPoint Sunusu</vt:lpstr>
      <vt:lpstr>4.5. H21A1 Optointerrupter</vt:lpstr>
      <vt:lpstr>4.6. LCD Display</vt:lpstr>
      <vt:lpstr>5. BLOK ŞEMASI</vt:lpstr>
      <vt:lpstr>6. ARAYÜZ</vt:lpstr>
      <vt:lpstr>7. SONUÇ</vt:lpstr>
      <vt:lpstr>8. KAYNAKÇA</vt:lpstr>
      <vt:lpstr>DİNLEDİĞİNİZ İÇİN TEŞEKKÜRLER…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Okan Güngör</dc:creator>
  <cp:lastModifiedBy>Furkan İLHAN</cp:lastModifiedBy>
  <cp:revision>46</cp:revision>
  <dcterms:created xsi:type="dcterms:W3CDTF">2014-05-20T07:23:07Z</dcterms:created>
  <dcterms:modified xsi:type="dcterms:W3CDTF">2024-05-28T07:14:12Z</dcterms:modified>
</cp:coreProperties>
</file>