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9260800" cy="40233600"/>
  <p:notesSz cx="6662738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564">
          <p15:clr>
            <a:srgbClr val="A4A3A4"/>
          </p15:clr>
        </p15:guide>
        <p15:guide id="2" pos="6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1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66FF33"/>
    <a:srgbClr val="00FF00"/>
    <a:srgbClr val="FF9900"/>
    <a:srgbClr val="990000"/>
    <a:srgbClr val="009900"/>
    <a:srgbClr val="FF00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668" autoAdjust="0"/>
  </p:normalViewPr>
  <p:slideViewPr>
    <p:cSldViewPr snapToGrid="0">
      <p:cViewPr>
        <p:scale>
          <a:sx n="33" d="100"/>
          <a:sy n="33" d="100"/>
        </p:scale>
        <p:origin x="-2406" y="2232"/>
      </p:cViewPr>
      <p:guideLst>
        <p:guide orient="horz" pos="3564"/>
        <p:guide pos="6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70"/>
    </p:cViewPr>
  </p:sorterViewPr>
  <p:notesViewPr>
    <p:cSldViewPr snapToGrid="0">
      <p:cViewPr varScale="1">
        <p:scale>
          <a:sx n="49" d="100"/>
          <a:sy n="49" d="100"/>
        </p:scale>
        <p:origin x="-2046" y="-90"/>
      </p:cViewPr>
      <p:guideLst>
        <p:guide orient="horz" pos="3121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fld id="{4D0D157B-8205-4E87-BF3E-AF8C05D80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6639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95488" y="762000"/>
            <a:ext cx="27146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311E3B-5C98-491A-86A1-0132DB4F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86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7DB0A-4EBB-4792-AABB-B8082FAA78A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72558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792" y="12498785"/>
            <a:ext cx="24871218" cy="862429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582" y="22799478"/>
            <a:ext cx="20481636" cy="102810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214774" y="1610916"/>
            <a:ext cx="6583218" cy="3432909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1610916"/>
            <a:ext cx="19641127" cy="343290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25853231"/>
            <a:ext cx="24871218" cy="799127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0" y="17052131"/>
            <a:ext cx="24871218" cy="8801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2810" y="9388277"/>
            <a:ext cx="13112172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85818" y="9388277"/>
            <a:ext cx="13112173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2810" y="9006285"/>
            <a:ext cx="12928600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810" y="12758540"/>
            <a:ext cx="12928600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3619" y="9006285"/>
            <a:ext cx="12934373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3619" y="12758540"/>
            <a:ext cx="12934373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02185"/>
            <a:ext cx="9626600" cy="681692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391" y="1602185"/>
            <a:ext cx="16357600" cy="3433782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2810" y="8419109"/>
            <a:ext cx="9626600" cy="27520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782" y="28162647"/>
            <a:ext cx="17556018" cy="332660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782" y="3595093"/>
            <a:ext cx="17556018" cy="24139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782" y="31489254"/>
            <a:ext cx="17556018" cy="4721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5pPr>
      <a:lvl6pPr marL="4572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6pPr>
      <a:lvl7pPr marL="9144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7pPr>
      <a:lvl8pPr marL="13716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8pPr>
      <a:lvl9pPr marL="18288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</a:defRPr>
      </a:lvl2pPr>
      <a:lvl3pPr marL="4964113" indent="-9937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50075" indent="-993775" algn="l" defTabSz="3970338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916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488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060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632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 bwMode="auto">
          <a:xfrm>
            <a:off x="0" y="1"/>
            <a:ext cx="29260800" cy="40233600"/>
          </a:xfrm>
          <a:prstGeom prst="rect">
            <a:avLst/>
          </a:prstGeom>
          <a:blipFill dpi="0" rotWithShape="1">
            <a:blip r:embed="rId4" cstate="print">
              <a:alphaModFix amt="62000"/>
            </a:blip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Text Box 465"/>
          <p:cNvSpPr txBox="1">
            <a:spLocks noChangeArrowheads="1"/>
          </p:cNvSpPr>
          <p:nvPr/>
        </p:nvSpPr>
        <p:spPr bwMode="auto">
          <a:xfrm>
            <a:off x="6799263" y="1279525"/>
            <a:ext cx="161655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5400" b="1" dirty="0" smtClean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Bitirme Tezi/Mühendislik Tasarımı Proje Türkçe Başlığı</a:t>
            </a:r>
          </a:p>
          <a:p>
            <a:pPr algn="ctr"/>
            <a:r>
              <a:rPr lang="tr-TR" sz="5400" b="1" dirty="0" smtClean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(İngilizce Başlık)</a:t>
            </a:r>
            <a:endParaRPr lang="tr-TR" sz="5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8" name="Rectangle 763"/>
          <p:cNvSpPr>
            <a:spLocks noChangeArrowheads="1"/>
          </p:cNvSpPr>
          <p:nvPr/>
        </p:nvSpPr>
        <p:spPr bwMode="auto">
          <a:xfrm>
            <a:off x="1325685" y="7548890"/>
            <a:ext cx="11587162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Özet/</a:t>
            </a:r>
            <a:r>
              <a:rPr lang="tr-TR" sz="3200" b="1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0" name="Text Box 1544"/>
          <p:cNvSpPr txBox="1">
            <a:spLocks noChangeArrowheads="1"/>
          </p:cNvSpPr>
          <p:nvPr/>
        </p:nvSpPr>
        <p:spPr bwMode="auto">
          <a:xfrm>
            <a:off x="1480755" y="9122377"/>
            <a:ext cx="113959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Özet kısmında  projenin içeriği kısaca anlatılmalıdır. En az 100, en çok 300 karakter kullanılmalı ve 24 puntoda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3" name="Rectangle 763"/>
          <p:cNvSpPr>
            <a:spLocks noChangeArrowheads="1"/>
          </p:cNvSpPr>
          <p:nvPr/>
        </p:nvSpPr>
        <p:spPr bwMode="auto">
          <a:xfrm>
            <a:off x="1339796" y="20233961"/>
            <a:ext cx="11693525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Materyal – Metot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4" name="Rectangle 763"/>
          <p:cNvSpPr>
            <a:spLocks noChangeArrowheads="1"/>
          </p:cNvSpPr>
          <p:nvPr/>
        </p:nvSpPr>
        <p:spPr bwMode="auto">
          <a:xfrm>
            <a:off x="16348568" y="7677314"/>
            <a:ext cx="11644313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Araştırma Bulguları Tartışma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8" name="Text Box 1544"/>
          <p:cNvSpPr txBox="1">
            <a:spLocks noChangeArrowheads="1"/>
          </p:cNvSpPr>
          <p:nvPr/>
        </p:nvSpPr>
        <p:spPr bwMode="auto">
          <a:xfrm>
            <a:off x="16390718" y="9546196"/>
            <a:ext cx="112567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Projenin bölümleri çizelgeleri, denklemler ve çizimleri içerebilir. Metinden çok görsel materyaller kullanılmalıdır.</a:t>
            </a:r>
          </a:p>
        </p:txBody>
      </p:sp>
      <p:sp>
        <p:nvSpPr>
          <p:cNvPr id="1042" name="TextBox 165"/>
          <p:cNvSpPr txBox="1">
            <a:spLocks noChangeArrowheads="1"/>
          </p:cNvSpPr>
          <p:nvPr/>
        </p:nvSpPr>
        <p:spPr bwMode="auto">
          <a:xfrm>
            <a:off x="10250324" y="30240506"/>
            <a:ext cx="14795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3" name="TextBox 166"/>
          <p:cNvSpPr txBox="1">
            <a:spLocks noChangeArrowheads="1"/>
          </p:cNvSpPr>
          <p:nvPr/>
        </p:nvSpPr>
        <p:spPr bwMode="auto">
          <a:xfrm>
            <a:off x="3490419" y="36227838"/>
            <a:ext cx="5153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Şekil 1.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Şeklin Başlığı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6" name="Rectangle 763"/>
          <p:cNvSpPr>
            <a:spLocks noChangeArrowheads="1"/>
          </p:cNvSpPr>
          <p:nvPr/>
        </p:nvSpPr>
        <p:spPr bwMode="auto">
          <a:xfrm>
            <a:off x="16269850" y="31995134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Referanslar 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96302" y="21064155"/>
            <a:ext cx="6506443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9886938"/>
              </p:ext>
            </p:extLst>
          </p:nvPr>
        </p:nvGraphicFramePr>
        <p:xfrm>
          <a:off x="2614611" y="29904505"/>
          <a:ext cx="5419794" cy="1215313"/>
        </p:xfrm>
        <a:graphic>
          <a:graphicData uri="http://schemas.openxmlformats.org/presentationml/2006/ole">
            <p:oleObj spid="_x0000_s1066" name="Equation" r:id="rId6" imgW="69819480" imgH="15705000" progId="Equation.3">
              <p:embed/>
            </p:oleObj>
          </a:graphicData>
        </a:graphic>
      </p:graphicFrame>
      <p:sp>
        <p:nvSpPr>
          <p:cNvPr id="28" name="Rectangle 763"/>
          <p:cNvSpPr>
            <a:spLocks noChangeArrowheads="1"/>
          </p:cNvSpPr>
          <p:nvPr/>
        </p:nvSpPr>
        <p:spPr bwMode="auto">
          <a:xfrm>
            <a:off x="16304556" y="18682521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Sonuç  ve Öneriler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1544"/>
          <p:cNvSpPr txBox="1">
            <a:spLocks noChangeArrowheads="1"/>
          </p:cNvSpPr>
          <p:nvPr/>
        </p:nvSpPr>
        <p:spPr bwMode="auto">
          <a:xfrm>
            <a:off x="16390719" y="20153369"/>
            <a:ext cx="11256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Projenin  fotoğraf çıktısı, tablo, grafik ile desteklenmelidir.</a:t>
            </a:r>
          </a:p>
        </p:txBody>
      </p:sp>
      <p:pic>
        <p:nvPicPr>
          <p:cNvPr id="33" name="Picture 2" descr="D:\MASAÜSTÜ\Logo Renk Temaları\SDÜ VE TEKNOLOJİ FAKÜLTESİ LOGOLAR\TF(2000x2000)Turuncu-Siyah(Arkaplan Siyah) Log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26725" y="1342232"/>
            <a:ext cx="4252071" cy="3600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127000">
              <a:schemeClr val="tx1"/>
            </a:glow>
            <a:outerShdw blurRad="381000" dist="12700" dir="5400000" sx="-80000" sy="-18000" rotWithShape="0">
              <a:schemeClr val="tx1">
                <a:alpha val="22000"/>
              </a:schemeClr>
            </a:outerShdw>
          </a:effectLst>
          <a:scene3d>
            <a:camera prst="perspectiveHeroicExtremeLeftFacing"/>
            <a:lightRig rig="contrasting" dir="t">
              <a:rot lat="0" lon="0" rev="3000000"/>
            </a:lightRig>
          </a:scene3d>
          <a:sp3d contourW="7620">
            <a:bevelT w="95250" h="31750" prst="coolSlant"/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09155" y="32549965"/>
            <a:ext cx="6677025" cy="3167062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6439220" y="10808728"/>
            <a:ext cx="3316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Tablo 1.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Tablo örneği</a:t>
            </a: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9339627"/>
              </p:ext>
            </p:extLst>
          </p:nvPr>
        </p:nvGraphicFramePr>
        <p:xfrm>
          <a:off x="16439218" y="11268456"/>
          <a:ext cx="11553662" cy="16459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737664"/>
                <a:gridCol w="2938666"/>
                <a:gridCol w="2938666"/>
                <a:gridCol w="2938666"/>
              </a:tblGrid>
              <a:tr h="2092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Sütun Başlığı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Sütun Başlığı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 smtClean="0">
                          <a:effectLst/>
                        </a:rPr>
                        <a:t>Veri satırı</a:t>
                      </a:r>
                      <a:endParaRPr lang="tr-TR" sz="2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 smtClean="0">
                          <a:effectLst/>
                        </a:rPr>
                        <a:t>Veri satırı</a:t>
                      </a:r>
                      <a:endParaRPr lang="tr-TR" sz="2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7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 smtClean="0">
                          <a:effectLst/>
                        </a:rPr>
                        <a:t>Veri satırı</a:t>
                      </a:r>
                      <a:endParaRPr lang="tr-TR" sz="2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 smtClean="0">
                          <a:effectLst/>
                        </a:rPr>
                        <a:t>Veri satırı</a:t>
                      </a:r>
                      <a:endParaRPr lang="tr-TR" sz="2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1395358" y="22107393"/>
            <a:ext cx="116379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Materyal metot kısmında uygulanan çalışma deneysel bir çalışma ise deney prosedürü/yöntemi anlaşılır bir şekilde açıklanmalıdır. Teorik bir çalışma yapılmışsa teorik yöntem detaylı bir şekilde açıklanmalıdır.</a:t>
            </a:r>
            <a:r>
              <a:rPr 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Yapılan çalışmada kullanılan yöntem daha önce yayınlanmış bir yöntem ise diğer çalışmaya atıf yapılarak bu çalışmanın diğer çalışmadan farkı belirtilmelidir.</a:t>
            </a: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Projenin 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bölümleri çizelgeleri, denklemler ve çizimleri içerebilir. Metinden çok görsel materyaller kullanılmalıdır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Başka kaynaklardan alınan tüm tanımlar, denklemler, şekiller, resimler, tablolar vb. alıntılarda kaynak gösterilmelidir. Metin içerisinde kaynaklar parantez içerisinde; “(</a:t>
            </a:r>
            <a:r>
              <a:rPr 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Soyisim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, 2016)” şeklinde gösterilmelidir. Metin içerisinde kullanılan kaynakların tamamı son sayfada ve kronolojik sıra ile verilmelidir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763"/>
          <p:cNvSpPr>
            <a:spLocks noChangeArrowheads="1"/>
          </p:cNvSpPr>
          <p:nvPr/>
        </p:nvSpPr>
        <p:spPr bwMode="auto">
          <a:xfrm>
            <a:off x="1325685" y="13144989"/>
            <a:ext cx="11587162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Giriş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1361854" y="14781193"/>
            <a:ext cx="11514823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Giriş kısmında konu hakkında kısa bilgiler verilmeli, çalışmanın amacı sosyal/ekonomik/teknik açıdan önemi kısaca 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belirtilmelidir.</a:t>
            </a: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Çalışmada SI (</a:t>
            </a:r>
            <a:r>
              <a:rPr 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Systeme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International) birimleri ve kısaltmaları kullanılmalıdır.</a:t>
            </a:r>
          </a:p>
        </p:txBody>
      </p:sp>
      <p:sp>
        <p:nvSpPr>
          <p:cNvPr id="1032" name="Text Box 1544"/>
          <p:cNvSpPr txBox="1">
            <a:spLocks noChangeArrowheads="1"/>
          </p:cNvSpPr>
          <p:nvPr/>
        </p:nvSpPr>
        <p:spPr bwMode="auto">
          <a:xfrm>
            <a:off x="3444013" y="13835551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Box 1544"/>
          <p:cNvSpPr txBox="1">
            <a:spLocks noChangeArrowheads="1"/>
          </p:cNvSpPr>
          <p:nvPr/>
        </p:nvSpPr>
        <p:spPr bwMode="auto">
          <a:xfrm>
            <a:off x="3001298" y="8201352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763"/>
          <p:cNvSpPr>
            <a:spLocks noChangeArrowheads="1"/>
          </p:cNvSpPr>
          <p:nvPr/>
        </p:nvSpPr>
        <p:spPr bwMode="auto">
          <a:xfrm>
            <a:off x="16348568" y="26405272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Teşekkür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6269850" y="33555979"/>
            <a:ext cx="116742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Kitap 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Yazar, B.C., Yıl. Kitabın Adı. Yayınevi Adı, Sayfa Sayısı, Basım Yeri. </a:t>
            </a:r>
          </a:p>
          <a:p>
            <a:pPr algn="just"/>
            <a:r>
              <a:rPr 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Makale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Yıl. Makale Adı. Dergi Adı, 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Cilt (Sayı), 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Sayfa Aralıkları.</a:t>
            </a:r>
          </a:p>
          <a:p>
            <a:pPr algn="just"/>
            <a:r>
              <a:rPr 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Tez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Yıl. Tez Adı. Üniversite Adı, Enstitü adı, YL/Dok. Tezi, Sayfa Sayısı, Yer.</a:t>
            </a:r>
          </a:p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Sempozyum ve kongre bildirileri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Yıl. Bildiri Adı. Sempozyum Adı, Sempozyum Tarihi, Sempozyum Yeri, Sayfa Aralıkları.</a:t>
            </a:r>
          </a:p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Standartlar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Standart Numarası, Yıl. Standart Adı. Kurum, Yer.</a:t>
            </a:r>
          </a:p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İnternet </a:t>
            </a:r>
            <a:r>
              <a:rPr 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kaynağı  (Web Sitesi)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Yıl. Makale Adı. Erişim Tarihi: </a:t>
            </a:r>
            <a:r>
              <a:rPr lang="tr-T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Gün.Ay.Yıl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İnternet adresi.</a:t>
            </a:r>
          </a:p>
        </p:txBody>
      </p:sp>
      <p:sp>
        <p:nvSpPr>
          <p:cNvPr id="46" name="Text Box 1544"/>
          <p:cNvSpPr txBox="1">
            <a:spLocks noChangeArrowheads="1"/>
          </p:cNvSpPr>
          <p:nvPr/>
        </p:nvSpPr>
        <p:spPr bwMode="auto">
          <a:xfrm>
            <a:off x="3312010" y="20886423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 Box 1544"/>
          <p:cNvSpPr txBox="1">
            <a:spLocks noChangeArrowheads="1"/>
          </p:cNvSpPr>
          <p:nvPr/>
        </p:nvSpPr>
        <p:spPr bwMode="auto">
          <a:xfrm>
            <a:off x="18535219" y="8392150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Text Box 1544"/>
          <p:cNvSpPr txBox="1">
            <a:spLocks noChangeArrowheads="1"/>
          </p:cNvSpPr>
          <p:nvPr/>
        </p:nvSpPr>
        <p:spPr bwMode="auto">
          <a:xfrm>
            <a:off x="18535219" y="19525781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 Box 1544"/>
          <p:cNvSpPr txBox="1">
            <a:spLocks noChangeArrowheads="1"/>
          </p:cNvSpPr>
          <p:nvPr/>
        </p:nvSpPr>
        <p:spPr bwMode="auto">
          <a:xfrm>
            <a:off x="18842267" y="27139539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 Box 1544"/>
          <p:cNvSpPr txBox="1">
            <a:spLocks noChangeArrowheads="1"/>
          </p:cNvSpPr>
          <p:nvPr/>
        </p:nvSpPr>
        <p:spPr bwMode="auto">
          <a:xfrm>
            <a:off x="18535219" y="32767445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" name="Resim 50"/>
          <p:cNvPicPr/>
          <p:nvPr/>
        </p:nvPicPr>
        <p:blipFill>
          <a:blip r:embed="rId9" cstate="print"/>
          <a:srcRect l="35155" t="12150" r="30584" b="51399"/>
          <a:stretch>
            <a:fillRect/>
          </a:stretch>
        </p:blipFill>
        <p:spPr bwMode="auto">
          <a:xfrm>
            <a:off x="18769469" y="13144989"/>
            <a:ext cx="6139679" cy="383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ikdörtgen 13"/>
          <p:cNvSpPr/>
          <p:nvPr/>
        </p:nvSpPr>
        <p:spPr>
          <a:xfrm>
            <a:off x="17709476" y="16987611"/>
            <a:ext cx="7813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Şekil 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Kompresör frekansı ile kapasitelerin değişimi</a:t>
            </a:r>
          </a:p>
        </p:txBody>
      </p:sp>
      <p:sp>
        <p:nvSpPr>
          <p:cNvPr id="56" name="TextBox 25"/>
          <p:cNvSpPr txBox="1">
            <a:spLocks noChangeArrowheads="1"/>
          </p:cNvSpPr>
          <p:nvPr/>
        </p:nvSpPr>
        <p:spPr bwMode="auto">
          <a:xfrm rot="18937931">
            <a:off x="-2446386" y="25089056"/>
            <a:ext cx="339979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72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 FON OLARAK BÖLÜME VEYA ÇALIŞMAYA AİT RESİM (ÇOK BELİRGİN OLMAMAK ŞARTIYLA) KULLANILABİLİR</a:t>
            </a:r>
            <a:endParaRPr lang="en-US" sz="7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5"/>
          <p:cNvSpPr txBox="1">
            <a:spLocks noChangeArrowheads="1"/>
          </p:cNvSpPr>
          <p:nvPr/>
        </p:nvSpPr>
        <p:spPr bwMode="auto">
          <a:xfrm rot="18921985">
            <a:off x="7395479" y="28323688"/>
            <a:ext cx="162755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8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POSTER BOYUTLARI:  Genişlik: 50 cm,  Yükseklik: 70 cm</a:t>
            </a:r>
            <a:endParaRPr lang="en-US" sz="4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 Box 466"/>
          <p:cNvSpPr txBox="1">
            <a:spLocks noChangeArrowheads="1"/>
          </p:cNvSpPr>
          <p:nvPr/>
        </p:nvSpPr>
        <p:spPr bwMode="auto">
          <a:xfrm>
            <a:off x="9901292" y="3292693"/>
            <a:ext cx="1024463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40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Öğrenci/Öğrencilerin İsmi</a:t>
            </a:r>
            <a:r>
              <a:rPr lang="en-US" sz="36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endParaRPr lang="tr-TR" sz="3600" b="1" i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ogrenci@sdu.edu.tr  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tr-TR" sz="105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 Öğretim Üyesi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………………………. Mühendisliği Bölümü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Süleyman Demirel Üniversitesi, Teknoloji Fakültesi</a:t>
            </a:r>
            <a:r>
              <a:rPr lang="en-US" sz="3200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2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Isparta</a:t>
            </a:r>
            <a:endParaRPr lang="en-US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16348568" y="28046690"/>
            <a:ext cx="802590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bölümde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mümkün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olduğunca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kısa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tutulmalıdır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Teşekkür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genellikle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çalışmanın yapılmasında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maddi/teknik/malzeme desteği sağlayan kurum ve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kişilere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yapılmalıdır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Rectangle 763"/>
          <p:cNvSpPr>
            <a:spLocks noChangeArrowheads="1"/>
          </p:cNvSpPr>
          <p:nvPr/>
        </p:nvSpPr>
        <p:spPr bwMode="auto">
          <a:xfrm>
            <a:off x="24550962" y="28107360"/>
            <a:ext cx="3369606" cy="3032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/>
            <a:r>
              <a:rPr lang="tr-TR" sz="3200" b="1" dirty="0" smtClean="0">
                <a:solidFill>
                  <a:srgbClr val="C00000"/>
                </a:solidFill>
              </a:rPr>
              <a:t>Proje için destek alınan kurum Logosu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9491" y="1969660"/>
            <a:ext cx="3150239" cy="364189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files\MicrosoftOffice\Templates\Blank Presentation.pot</Template>
  <TotalTime>6755</TotalTime>
  <Words>499</Words>
  <Application>Microsoft Office PowerPoint</Application>
  <PresentationFormat>Özel</PresentationFormat>
  <Paragraphs>61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Blank Presentation</vt:lpstr>
      <vt:lpstr>Equation</vt:lpstr>
      <vt:lpstr>Slayt 1</vt:lpstr>
    </vt:vector>
  </TitlesOfParts>
  <Company>Hewlett 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Andrew Patti</dc:creator>
  <cp:lastModifiedBy>user</cp:lastModifiedBy>
  <cp:revision>378</cp:revision>
  <cp:lastPrinted>1998-10-02T21:44:13Z</cp:lastPrinted>
  <dcterms:created xsi:type="dcterms:W3CDTF">1998-09-30T18:22:44Z</dcterms:created>
  <dcterms:modified xsi:type="dcterms:W3CDTF">2019-05-29T08:14:03Z</dcterms:modified>
</cp:coreProperties>
</file>